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handoutMasterIdLst>
    <p:handoutMasterId r:id="rId20"/>
  </p:handoutMasterIdLst>
  <p:sldIdLst>
    <p:sldId id="366" r:id="rId3"/>
    <p:sldId id="351" r:id="rId4"/>
    <p:sldId id="354" r:id="rId5"/>
    <p:sldId id="352" r:id="rId6"/>
    <p:sldId id="353" r:id="rId7"/>
    <p:sldId id="356" r:id="rId8"/>
    <p:sldId id="357" r:id="rId9"/>
    <p:sldId id="358" r:id="rId10"/>
    <p:sldId id="359" r:id="rId11"/>
    <p:sldId id="355" r:id="rId12"/>
    <p:sldId id="360" r:id="rId13"/>
    <p:sldId id="361" r:id="rId14"/>
    <p:sldId id="362" r:id="rId15"/>
    <p:sldId id="363" r:id="rId16"/>
    <p:sldId id="365" r:id="rId17"/>
    <p:sldId id="3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072" userDrawn="1">
          <p15:clr>
            <a:srgbClr val="A4A3A4"/>
          </p15:clr>
        </p15:guide>
        <p15:guide id="4" orient="horz" pos="3840" userDrawn="1">
          <p15:clr>
            <a:srgbClr val="A4A3A4"/>
          </p15:clr>
        </p15:guide>
        <p15:guide id="5" pos="54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51" autoAdjust="0"/>
  </p:normalViewPr>
  <p:slideViewPr>
    <p:cSldViewPr>
      <p:cViewPr varScale="1">
        <p:scale>
          <a:sx n="105" d="100"/>
          <a:sy n="105" d="100"/>
        </p:scale>
        <p:origin x="1944" y="126"/>
      </p:cViewPr>
      <p:guideLst>
        <p:guide orient="horz" pos="2160"/>
        <p:guide pos="2880"/>
        <p:guide orient="horz" pos="1072"/>
        <p:guide orient="horz" pos="3840"/>
        <p:guide pos="5472"/>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9/9/2019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9/9/2019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xfrm>
            <a:off x="1143000" y="685800"/>
            <a:ext cx="4573588" cy="3429000"/>
          </a:xfrm>
          <a:ln/>
        </p:spPr>
      </p:sp>
      <p:sp>
        <p:nvSpPr>
          <p:cNvPr id="51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ea typeface="ＭＳ Ｐゴシック" panose="020B0600070205080204" pitchFamily="34" charset="-128"/>
            </a:endParaRPr>
          </a:p>
        </p:txBody>
      </p:sp>
      <p:sp>
        <p:nvSpPr>
          <p:cNvPr id="5124" name="Slide Number Placeholder 3"/>
          <p:cNvSpPr>
            <a:spLocks noGrp="1"/>
          </p:cNvSpPr>
          <p:nvPr>
            <p:ph type="sldNum" sz="quarter" idx="5"/>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A45A992-6156-44E8-AE74-F38DC7EA5B2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Arial"/>
                <a:sym typeface="Arial"/>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Arial"/>
              <a:sym typeface="Arial"/>
            </a:endParaRPr>
          </a:p>
        </p:txBody>
      </p:sp>
    </p:spTree>
    <p:extLst>
      <p:ext uri="{BB962C8B-B14F-4D97-AF65-F5344CB8AC3E}">
        <p14:creationId xmlns:p14="http://schemas.microsoft.com/office/powerpoint/2010/main" val="43285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6</a:t>
            </a:fld>
            <a:endParaRPr lang="en-US" dirty="0"/>
          </a:p>
        </p:txBody>
      </p:sp>
    </p:spTree>
    <p:extLst>
      <p:ext uri="{BB962C8B-B14F-4D97-AF65-F5344CB8AC3E}">
        <p14:creationId xmlns:p14="http://schemas.microsoft.com/office/powerpoint/2010/main" val="3648321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7</a:t>
            </a:fld>
            <a:endParaRPr lang="en-US" dirty="0"/>
          </a:p>
        </p:txBody>
      </p:sp>
    </p:spTree>
    <p:extLst>
      <p:ext uri="{BB962C8B-B14F-4D97-AF65-F5344CB8AC3E}">
        <p14:creationId xmlns:p14="http://schemas.microsoft.com/office/powerpoint/2010/main" val="226780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8</a:t>
            </a:fld>
            <a:endParaRPr lang="en-US" dirty="0"/>
          </a:p>
        </p:txBody>
      </p:sp>
    </p:spTree>
    <p:extLst>
      <p:ext uri="{BB962C8B-B14F-4D97-AF65-F5344CB8AC3E}">
        <p14:creationId xmlns:p14="http://schemas.microsoft.com/office/powerpoint/2010/main" val="157936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9</a:t>
            </a:fld>
            <a:endParaRPr lang="en-US" dirty="0"/>
          </a:p>
        </p:txBody>
      </p:sp>
    </p:spTree>
    <p:extLst>
      <p:ext uri="{BB962C8B-B14F-4D97-AF65-F5344CB8AC3E}">
        <p14:creationId xmlns:p14="http://schemas.microsoft.com/office/powerpoint/2010/main" val="157622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t>15</a:t>
            </a:fld>
            <a:endParaRPr lang="en-US" dirty="0"/>
          </a:p>
        </p:txBody>
      </p:sp>
    </p:spTree>
    <p:extLst>
      <p:ext uri="{BB962C8B-B14F-4D97-AF65-F5344CB8AC3E}">
        <p14:creationId xmlns:p14="http://schemas.microsoft.com/office/powerpoint/2010/main" val="246647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9/9/2019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9/9/2019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410" y="6376789"/>
            <a:ext cx="918000" cy="279915"/>
          </a:xfrm>
          <a:prstGeom prst="rect">
            <a:avLst/>
          </a:prstGeom>
        </p:spPr>
      </p:pic>
      <p:sp>
        <p:nvSpPr>
          <p:cNvPr id="10" name="TextBox 9"/>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
        <p:cNvGrpSpPr/>
        <p:nvPr/>
      </p:nvGrpSpPr>
      <p:grpSpPr>
        <a:xfrm>
          <a:off x="0" y="0"/>
          <a:ext cx="0" cy="0"/>
          <a:chOff x="0" y="0"/>
          <a:chExt cx="0" cy="0"/>
        </a:xfrm>
      </p:grpSpPr>
    </p:spTree>
    <p:extLst>
      <p:ext uri="{BB962C8B-B14F-4D97-AF65-F5344CB8AC3E}">
        <p14:creationId xmlns:p14="http://schemas.microsoft.com/office/powerpoint/2010/main" val="4016390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rot="5400000">
            <a:off x="4861719" y="2023269"/>
            <a:ext cx="6010275" cy="219551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5"/>
          <p:cNvSpPr txBox="1">
            <a:spLocks noGrp="1"/>
          </p:cNvSpPr>
          <p:nvPr>
            <p:ph type="body" idx="1"/>
          </p:nvPr>
        </p:nvSpPr>
        <p:spPr>
          <a:xfrm rot="5400000">
            <a:off x="392907" y="-97630"/>
            <a:ext cx="6010275" cy="6437312"/>
          </a:xfrm>
          <a:prstGeom prst="rect">
            <a:avLst/>
          </a:prstGeom>
          <a:solidFill>
            <a:schemeClr val="lt1"/>
          </a:solid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635008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179387" y="115887"/>
            <a:ext cx="8785225" cy="360362"/>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6"/>
          <p:cNvSpPr txBox="1">
            <a:spLocks noGrp="1"/>
          </p:cNvSpPr>
          <p:nvPr>
            <p:ph type="body" idx="1"/>
          </p:nvPr>
        </p:nvSpPr>
        <p:spPr>
          <a:xfrm rot="5400000">
            <a:off x="1783556" y="-1054894"/>
            <a:ext cx="5576887" cy="8785225"/>
          </a:xfrm>
          <a:prstGeom prst="rect">
            <a:avLst/>
          </a:prstGeom>
          <a:solidFill>
            <a:schemeClr val="lt1"/>
          </a:solid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884255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7"/>
          <p:cNvSpPr>
            <a:spLocks noGrp="1"/>
          </p:cNvSpPr>
          <p:nvPr>
            <p:ph type="pic" idx="2"/>
          </p:nvPr>
        </p:nvSpPr>
        <p:spPr>
          <a:xfrm>
            <a:off x="1792288" y="612775"/>
            <a:ext cx="5486400" cy="4114800"/>
          </a:xfrm>
          <a:prstGeom prst="rect">
            <a:avLst/>
          </a:prstGeom>
          <a:solidFill>
            <a:schemeClr val="lt1"/>
          </a:solid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0" name="Google Shape;30;p7"/>
          <p:cNvSpPr txBox="1">
            <a:spLocks noGrp="1"/>
          </p:cNvSpPr>
          <p:nvPr>
            <p:ph type="body" idx="1"/>
          </p:nvPr>
        </p:nvSpPr>
        <p:spPr>
          <a:xfrm>
            <a:off x="1792288" y="5367338"/>
            <a:ext cx="5486400" cy="804862"/>
          </a:xfrm>
          <a:prstGeom prst="rect">
            <a:avLst/>
          </a:prstGeom>
          <a:solidFill>
            <a:schemeClr val="lt1"/>
          </a:solid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Tree>
    <p:extLst>
      <p:ext uri="{BB962C8B-B14F-4D97-AF65-F5344CB8AC3E}">
        <p14:creationId xmlns:p14="http://schemas.microsoft.com/office/powerpoint/2010/main" val="47967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3575050" y="273050"/>
            <a:ext cx="5111750" cy="5853113"/>
          </a:xfrm>
          <a:prstGeom prst="rect">
            <a:avLst/>
          </a:prstGeom>
          <a:solidFill>
            <a:schemeClr val="lt1"/>
          </a:solid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34" name="Google Shape;34;p8"/>
          <p:cNvSpPr txBox="1">
            <a:spLocks noGrp="1"/>
          </p:cNvSpPr>
          <p:nvPr>
            <p:ph type="body" idx="2"/>
          </p:nvPr>
        </p:nvSpPr>
        <p:spPr>
          <a:xfrm>
            <a:off x="457200" y="1435100"/>
            <a:ext cx="3008313" cy="4691063"/>
          </a:xfrm>
          <a:prstGeom prst="rect">
            <a:avLst/>
          </a:prstGeom>
          <a:solidFill>
            <a:schemeClr val="lt1"/>
          </a:solid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Tree>
    <p:extLst>
      <p:ext uri="{BB962C8B-B14F-4D97-AF65-F5344CB8AC3E}">
        <p14:creationId xmlns:p14="http://schemas.microsoft.com/office/powerpoint/2010/main" val="1406830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179387" y="115887"/>
            <a:ext cx="8785225" cy="360362"/>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extLst>
      <p:ext uri="{BB962C8B-B14F-4D97-AF65-F5344CB8AC3E}">
        <p14:creationId xmlns:p14="http://schemas.microsoft.com/office/powerpoint/2010/main" val="2803021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7"/>
        <p:cNvGrpSpPr/>
        <p:nvPr/>
      </p:nvGrpSpPr>
      <p:grpSpPr>
        <a:xfrm>
          <a:off x="0" y="0"/>
          <a:ext cx="0" cy="0"/>
          <a:chOff x="0" y="0"/>
          <a:chExt cx="0" cy="0"/>
        </a:xfrm>
      </p:grpSpPr>
      <p:sp>
        <p:nvSpPr>
          <p:cNvPr id="38" name="Google Shape;38;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10"/>
          <p:cNvSpPr txBox="1">
            <a:spLocks noGrp="1"/>
          </p:cNvSpPr>
          <p:nvPr>
            <p:ph type="body" idx="1"/>
          </p:nvPr>
        </p:nvSpPr>
        <p:spPr>
          <a:xfrm>
            <a:off x="457200" y="1535113"/>
            <a:ext cx="4040188" cy="639762"/>
          </a:xfrm>
          <a:prstGeom prst="rect">
            <a:avLst/>
          </a:prstGeom>
          <a:solidFill>
            <a:schemeClr val="lt1"/>
          </a:solid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0" name="Google Shape;40;p10"/>
          <p:cNvSpPr txBox="1">
            <a:spLocks noGrp="1"/>
          </p:cNvSpPr>
          <p:nvPr>
            <p:ph type="body" idx="2"/>
          </p:nvPr>
        </p:nvSpPr>
        <p:spPr>
          <a:xfrm>
            <a:off x="457200" y="2174875"/>
            <a:ext cx="4040188" cy="3951288"/>
          </a:xfrm>
          <a:prstGeom prst="rect">
            <a:avLst/>
          </a:prstGeom>
          <a:solidFill>
            <a:schemeClr val="lt1"/>
          </a:solid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1" name="Google Shape;41;p10"/>
          <p:cNvSpPr txBox="1">
            <a:spLocks noGrp="1"/>
          </p:cNvSpPr>
          <p:nvPr>
            <p:ph type="body" idx="3"/>
          </p:nvPr>
        </p:nvSpPr>
        <p:spPr>
          <a:xfrm>
            <a:off x="4645025" y="1535113"/>
            <a:ext cx="4041775" cy="639762"/>
          </a:xfrm>
          <a:prstGeom prst="rect">
            <a:avLst/>
          </a:prstGeom>
          <a:solidFill>
            <a:schemeClr val="lt1"/>
          </a:solid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2" name="Google Shape;42;p10"/>
          <p:cNvSpPr txBox="1">
            <a:spLocks noGrp="1"/>
          </p:cNvSpPr>
          <p:nvPr>
            <p:ph type="body" idx="4"/>
          </p:nvPr>
        </p:nvSpPr>
        <p:spPr>
          <a:xfrm>
            <a:off x="4645025" y="2174875"/>
            <a:ext cx="4041775" cy="3951288"/>
          </a:xfrm>
          <a:prstGeom prst="rect">
            <a:avLst/>
          </a:prstGeom>
          <a:solidFill>
            <a:schemeClr val="lt1"/>
          </a:solid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Tree>
    <p:extLst>
      <p:ext uri="{BB962C8B-B14F-4D97-AF65-F5344CB8AC3E}">
        <p14:creationId xmlns:p14="http://schemas.microsoft.com/office/powerpoint/2010/main" val="1429625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79387" y="115887"/>
            <a:ext cx="8785225" cy="360362"/>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179388" y="549275"/>
            <a:ext cx="4316412" cy="5576888"/>
          </a:xfrm>
          <a:prstGeom prst="rect">
            <a:avLst/>
          </a:prstGeom>
          <a:solidFill>
            <a:schemeClr val="lt1"/>
          </a:solid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6" name="Google Shape;46;p11"/>
          <p:cNvSpPr txBox="1">
            <a:spLocks noGrp="1"/>
          </p:cNvSpPr>
          <p:nvPr>
            <p:ph type="body" idx="2"/>
          </p:nvPr>
        </p:nvSpPr>
        <p:spPr>
          <a:xfrm>
            <a:off x="4648200" y="549275"/>
            <a:ext cx="4316413" cy="5576888"/>
          </a:xfrm>
          <a:prstGeom prst="rect">
            <a:avLst/>
          </a:prstGeom>
          <a:solidFill>
            <a:schemeClr val="lt1"/>
          </a:solid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Tree>
    <p:extLst>
      <p:ext uri="{BB962C8B-B14F-4D97-AF65-F5344CB8AC3E}">
        <p14:creationId xmlns:p14="http://schemas.microsoft.com/office/powerpoint/2010/main" val="2978196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722313" y="2906713"/>
            <a:ext cx="7772400" cy="1500187"/>
          </a:xfrm>
          <a:prstGeom prst="rect">
            <a:avLst/>
          </a:prstGeom>
          <a:solidFill>
            <a:schemeClr val="lt1"/>
          </a:solidFill>
          <a:ln>
            <a:noFill/>
          </a:ln>
        </p:spPr>
        <p:txBody>
          <a:bodyPr spcFirstLastPara="1" wrap="square" lIns="91425" tIns="45700" rIns="91425" bIns="45700" anchor="b" anchorCtr="0"/>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Tree>
    <p:extLst>
      <p:ext uri="{BB962C8B-B14F-4D97-AF65-F5344CB8AC3E}">
        <p14:creationId xmlns:p14="http://schemas.microsoft.com/office/powerpoint/2010/main" val="245307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79387" y="115887"/>
            <a:ext cx="8785225" cy="360362"/>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13"/>
          <p:cNvSpPr txBox="1">
            <a:spLocks noGrp="1"/>
          </p:cNvSpPr>
          <p:nvPr>
            <p:ph type="body" idx="1"/>
          </p:nvPr>
        </p:nvSpPr>
        <p:spPr>
          <a:xfrm>
            <a:off x="179387" y="549275"/>
            <a:ext cx="8785225" cy="5576887"/>
          </a:xfrm>
          <a:prstGeom prst="rect">
            <a:avLst/>
          </a:prstGeom>
          <a:solidFill>
            <a:schemeClr val="lt1"/>
          </a:solid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88606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9/9/2019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9/9/2019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9/9/2019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0410" y="6376789"/>
            <a:ext cx="918000" cy="279915"/>
          </a:xfrm>
          <a:prstGeom prst="rect">
            <a:avLst/>
          </a:prstGeom>
        </p:spPr>
      </p:pic>
      <p:sp>
        <p:nvSpPr>
          <p:cNvPr id="9" name="TextBox 8"/>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9/9/2019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9/9/2019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9/9/2019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9/9/2019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 Box 13">
            <a:extLst>
              <a:ext uri="{FF2B5EF4-FFF2-40B4-BE49-F238E27FC236}">
                <a16:creationId xmlns:a16="http://schemas.microsoft.com/office/drawing/2014/main" id="{F6BC1411-0D3E-41A3-979C-2FA45F7CF794}"/>
              </a:ext>
            </a:extLst>
          </p:cNvPr>
          <p:cNvSpPr txBox="1">
            <a:spLocks noChangeArrowheads="1"/>
          </p:cNvSpPr>
          <p:nvPr userDrawn="1"/>
        </p:nvSpPr>
        <p:spPr bwMode="auto">
          <a:xfrm>
            <a:off x="185738" y="6416675"/>
            <a:ext cx="8642350" cy="188913"/>
          </a:xfrm>
          <a:prstGeom prst="rect">
            <a:avLst/>
          </a:prstGeom>
          <a:noFill/>
          <a:ln>
            <a:noFill/>
          </a:ln>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sz="1200" b="0" dirty="0">
                <a:solidFill>
                  <a:srgbClr val="000000"/>
                </a:solidFill>
                <a:latin typeface="Arial"/>
                <a:ea typeface="Verdana" panose="020B0604030504040204" pitchFamily="34" charset="0"/>
                <a:cs typeface="Verdana" panose="020B0604030504040204" pitchFamily="34" charset="0"/>
              </a:rPr>
              <a:t>Copyright © </a:t>
            </a:r>
            <a:r>
              <a:rPr lang="en-US" sz="1200" b="0" dirty="0" smtClean="0">
                <a:solidFill>
                  <a:srgbClr val="000000"/>
                </a:solidFill>
                <a:latin typeface="Arial"/>
                <a:ea typeface="Verdana" panose="020B0604030504040204" pitchFamily="34" charset="0"/>
                <a:cs typeface="Verdana" panose="020B0604030504040204" pitchFamily="34" charset="0"/>
              </a:rPr>
              <a:t>2013, 2016, 2020 </a:t>
            </a:r>
            <a:r>
              <a:rPr lang="en-US" sz="1200" b="0" dirty="0">
                <a:solidFill>
                  <a:srgbClr val="000000"/>
                </a:solidFill>
                <a:latin typeface="Arial"/>
                <a:ea typeface="Verdana" panose="020B0604030504040204" pitchFamily="34" charset="0"/>
                <a:cs typeface="Verdana" panose="020B0604030504040204" pitchFamily="34" charset="0"/>
              </a:rPr>
              <a:t>Pearson Education, </a:t>
            </a:r>
            <a:r>
              <a:rPr lang="en-US" sz="1200" b="0" dirty="0" smtClean="0">
                <a:solidFill>
                  <a:srgbClr val="000000"/>
                </a:solidFill>
                <a:latin typeface="Arial"/>
                <a:ea typeface="Verdana" panose="020B0604030504040204" pitchFamily="34" charset="0"/>
                <a:cs typeface="Verdana" panose="020B0604030504040204" pitchFamily="34" charset="0"/>
              </a:rPr>
              <a:t>Ltd. </a:t>
            </a:r>
            <a:r>
              <a:rPr lang="en-US" sz="1200" b="0" dirty="0">
                <a:solidFill>
                  <a:srgbClr val="000000"/>
                </a:solidFill>
                <a:latin typeface="Arial"/>
                <a:ea typeface="Verdana" panose="020B0604030504040204" pitchFamily="34" charset="0"/>
                <a:cs typeface="Verdana" panose="020B0604030504040204" pitchFamily="34" charset="0"/>
              </a:rPr>
              <a:t>All Rights Reserved</a:t>
            </a:r>
            <a:endParaRPr lang="en-GB" sz="1200" b="0" dirty="0">
              <a:solidFill>
                <a:srgbClr val="000000"/>
              </a:solidFill>
              <a:latin typeface="Arial"/>
              <a:ea typeface="Verdana" panose="020B0604030504040204" pitchFamily="34" charset="0"/>
              <a:cs typeface="Verdana" panose="020B0604030504040204" pitchFamily="34" charset="0"/>
            </a:endParaRPr>
          </a:p>
        </p:txBody>
      </p:sp>
      <p:pic>
        <p:nvPicPr>
          <p:cNvPr id="10" name="Picture 9" descr="Pearson Logo"/>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57200" y="6376988"/>
            <a:ext cx="9175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88" userDrawn="1">
          <p15:clr>
            <a:srgbClr val="F26B43"/>
          </p15:clr>
        </p15:guide>
        <p15:guide id="4" pos="576" userDrawn="1">
          <p15:clr>
            <a:srgbClr val="F26B43"/>
          </p15:clr>
        </p15:guide>
        <p15:guide id="5" pos="452" userDrawn="1">
          <p15:clr>
            <a:srgbClr val="F26B43"/>
          </p15:clr>
        </p15:guide>
        <p15:guide id="6" pos="764" userDrawn="1">
          <p15:clr>
            <a:srgbClr val="F26B43"/>
          </p15:clr>
        </p15:guide>
        <p15:guide id="7" orient="horz" pos="759" userDrawn="1">
          <p15:clr>
            <a:srgbClr val="F26B43"/>
          </p15:clr>
        </p15:guide>
        <p15:guide id="8" orient="horz" pos="44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179387" y="115887"/>
            <a:ext cx="8785225" cy="360362"/>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7" name="Google Shape;17;p3"/>
          <p:cNvSpPr txBox="1">
            <a:spLocks noGrp="1"/>
          </p:cNvSpPr>
          <p:nvPr>
            <p:ph type="body" idx="1"/>
          </p:nvPr>
        </p:nvSpPr>
        <p:spPr>
          <a:xfrm>
            <a:off x="179387" y="549275"/>
            <a:ext cx="8785225" cy="5576887"/>
          </a:xfrm>
          <a:prstGeom prst="rect">
            <a:avLst/>
          </a:prstGeom>
          <a:solidFill>
            <a:schemeClr val="lt1"/>
          </a:solid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 name="Text Box 13">
            <a:extLst>
              <a:ext uri="{FF2B5EF4-FFF2-40B4-BE49-F238E27FC236}">
                <a16:creationId xmlns:a16="http://schemas.microsoft.com/office/drawing/2014/main" id="{F6BC1411-0D3E-41A3-979C-2FA45F7CF794}"/>
              </a:ext>
            </a:extLst>
          </p:cNvPr>
          <p:cNvSpPr txBox="1">
            <a:spLocks noChangeArrowheads="1"/>
          </p:cNvSpPr>
          <p:nvPr userDrawn="1"/>
        </p:nvSpPr>
        <p:spPr bwMode="auto">
          <a:xfrm>
            <a:off x="185738" y="6416675"/>
            <a:ext cx="8642350" cy="188913"/>
          </a:xfrm>
          <a:prstGeom prst="rect">
            <a:avLst/>
          </a:prstGeom>
          <a:noFill/>
          <a:ln>
            <a:noFill/>
          </a:ln>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sz="1200" b="0" dirty="0">
                <a:solidFill>
                  <a:srgbClr val="000000"/>
                </a:solidFill>
                <a:latin typeface="Arial"/>
                <a:ea typeface="Verdana" panose="020B0604030504040204" pitchFamily="34" charset="0"/>
                <a:cs typeface="Verdana" panose="020B0604030504040204" pitchFamily="34" charset="0"/>
              </a:rPr>
              <a:t>Copyright © </a:t>
            </a:r>
            <a:r>
              <a:rPr lang="en-US" sz="1200" b="0" dirty="0" smtClean="0">
                <a:solidFill>
                  <a:srgbClr val="000000"/>
                </a:solidFill>
                <a:latin typeface="Arial"/>
                <a:ea typeface="Verdana" panose="020B0604030504040204" pitchFamily="34" charset="0"/>
                <a:cs typeface="Verdana" panose="020B0604030504040204" pitchFamily="34" charset="0"/>
              </a:rPr>
              <a:t>2013, 2016, 2020 </a:t>
            </a:r>
            <a:r>
              <a:rPr lang="en-US" sz="1200" b="0" dirty="0">
                <a:solidFill>
                  <a:srgbClr val="000000"/>
                </a:solidFill>
                <a:latin typeface="Arial"/>
                <a:ea typeface="Verdana" panose="020B0604030504040204" pitchFamily="34" charset="0"/>
                <a:cs typeface="Verdana" panose="020B0604030504040204" pitchFamily="34" charset="0"/>
              </a:rPr>
              <a:t>Pearson Education, </a:t>
            </a:r>
            <a:r>
              <a:rPr lang="en-US" sz="1200" b="0" dirty="0" smtClean="0">
                <a:solidFill>
                  <a:srgbClr val="000000"/>
                </a:solidFill>
                <a:latin typeface="Arial"/>
                <a:ea typeface="Verdana" panose="020B0604030504040204" pitchFamily="34" charset="0"/>
                <a:cs typeface="Verdana" panose="020B0604030504040204" pitchFamily="34" charset="0"/>
              </a:rPr>
              <a:t>Ltd. </a:t>
            </a:r>
            <a:r>
              <a:rPr lang="en-US" sz="1200" b="0" dirty="0">
                <a:solidFill>
                  <a:srgbClr val="000000"/>
                </a:solidFill>
                <a:latin typeface="Arial"/>
                <a:ea typeface="Verdana" panose="020B0604030504040204" pitchFamily="34" charset="0"/>
                <a:cs typeface="Verdana" panose="020B0604030504040204" pitchFamily="34" charset="0"/>
              </a:rPr>
              <a:t>All Rights Reserved</a:t>
            </a:r>
            <a:endParaRPr lang="en-GB" sz="1200" b="0" dirty="0">
              <a:solidFill>
                <a:srgbClr val="000000"/>
              </a:solidFill>
              <a:latin typeface="Arial"/>
              <a:ea typeface="Verdana" panose="020B0604030504040204" pitchFamily="34" charset="0"/>
              <a:cs typeface="Verdana" panose="020B0604030504040204" pitchFamily="34" charset="0"/>
            </a:endParaRPr>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457200" y="6376988"/>
            <a:ext cx="9175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8217720"/>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1CAFA1F-ADB3-4B39-8778-4D586671B24A}"/>
              </a:ext>
            </a:extLst>
          </p:cNvPr>
          <p:cNvSpPr txBox="1">
            <a:spLocks/>
          </p:cNvSpPr>
          <p:nvPr/>
        </p:nvSpPr>
        <p:spPr bwMode="auto">
          <a:xfrm>
            <a:off x="385763" y="29717"/>
            <a:ext cx="8502650" cy="1495819"/>
          </a:xfrm>
          <a:prstGeom prst="rect">
            <a:avLst/>
          </a:prstGeom>
          <a:noFill/>
          <a:ln w="9525">
            <a:noFill/>
            <a:miter lim="800000"/>
            <a:headEnd/>
            <a:tailEnd/>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lvl="0" algn="l">
              <a:spcBef>
                <a:spcPts val="900"/>
              </a:spcBef>
              <a:buClr>
                <a:srgbClr val="000000"/>
              </a:buClr>
              <a:defRPr/>
            </a:pPr>
            <a:r>
              <a:rPr lang="en-IN" sz="3600" b="1" kern="0" dirty="0" smtClean="0">
                <a:solidFill>
                  <a:srgbClr val="007BA4"/>
                </a:solidFill>
                <a:sym typeface="Arial"/>
              </a:rPr>
              <a:t>Consumer Behaviour</a:t>
            </a:r>
          </a:p>
          <a:p>
            <a:pPr lvl="0" algn="l">
              <a:spcBef>
                <a:spcPts val="600"/>
              </a:spcBef>
              <a:buClr>
                <a:srgbClr val="000000"/>
              </a:buClr>
              <a:defRPr/>
            </a:pPr>
            <a:r>
              <a:rPr lang="en-IN" sz="2800" b="1" kern="0" dirty="0">
                <a:solidFill>
                  <a:srgbClr val="007BA4"/>
                </a:solidFill>
                <a:sym typeface="Arial"/>
              </a:rPr>
              <a:t>A European </a:t>
            </a:r>
            <a:r>
              <a:rPr lang="en-IN" sz="2800" b="1" kern="0" dirty="0" smtClean="0">
                <a:solidFill>
                  <a:srgbClr val="007BA4"/>
                </a:solidFill>
                <a:sym typeface="Arial"/>
              </a:rPr>
              <a:t>Perspective</a:t>
            </a:r>
            <a:r>
              <a:rPr lang="en-IN" sz="2400" b="1" kern="0" dirty="0" smtClean="0">
                <a:solidFill>
                  <a:srgbClr val="007BA4"/>
                </a:solidFill>
                <a:sym typeface="Arial"/>
              </a:rPr>
              <a:t/>
            </a:r>
            <a:br>
              <a:rPr lang="en-IN" sz="2400" b="1" kern="0" dirty="0" smtClean="0">
                <a:solidFill>
                  <a:srgbClr val="007BA4"/>
                </a:solidFill>
                <a:sym typeface="Arial"/>
              </a:rPr>
            </a:br>
            <a:r>
              <a:rPr lang="en-IN" sz="2400" b="1" kern="0" dirty="0" smtClean="0">
                <a:solidFill>
                  <a:srgbClr val="007BA4"/>
                </a:solidFill>
                <a:sym typeface="Arial"/>
              </a:rPr>
              <a:t>Seventh </a:t>
            </a:r>
            <a:r>
              <a:rPr kumimoji="0" lang="en-IN" sz="2400" b="1" i="0" u="none" strike="noStrike" kern="0" cap="none" spc="0" normalizeH="0" baseline="0" noProof="0" dirty="0" smtClean="0">
                <a:ln>
                  <a:noFill/>
                </a:ln>
                <a:solidFill>
                  <a:srgbClr val="007BA4"/>
                </a:solidFill>
                <a:effectLst/>
                <a:uLnTx/>
                <a:uFillTx/>
                <a:latin typeface="Arial"/>
                <a:ea typeface="+mj-ea"/>
                <a:cs typeface="+mj-cs"/>
                <a:sym typeface="Arial"/>
              </a:rPr>
              <a:t>Edition</a:t>
            </a:r>
            <a:endParaRPr kumimoji="0" lang="en-IN" sz="2400" b="1" i="0" u="none" strike="noStrike" kern="0" cap="none" spc="0" normalizeH="0" baseline="0" noProof="0" dirty="0">
              <a:ln>
                <a:noFill/>
              </a:ln>
              <a:solidFill>
                <a:srgbClr val="007BA4"/>
              </a:solidFill>
              <a:effectLst/>
              <a:uLnTx/>
              <a:uFillTx/>
              <a:latin typeface="Arial"/>
              <a:ea typeface="+mj-ea"/>
              <a:cs typeface="+mj-cs"/>
              <a:sym typeface="Arial"/>
            </a:endParaRPr>
          </a:p>
        </p:txBody>
      </p:sp>
      <p:pic>
        <p:nvPicPr>
          <p:cNvPr id="6" name="Picture 5">
            <a:extLst>
              <a:ext uri="{FF2B5EF4-FFF2-40B4-BE49-F238E27FC236}">
                <a16:creationId xmlns:a16="http://schemas.microsoft.com/office/drawing/2014/main" id="{4512EE04-D7F7-4B0B-A262-15B8D37988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303" y="1570055"/>
            <a:ext cx="3407216" cy="4628670"/>
          </a:xfrm>
          <a:prstGeom prst="rect">
            <a:avLst/>
          </a:prstGeom>
          <a:effectLst>
            <a:outerShdw blurRad="50800" dist="38100" dir="2700000" algn="tl" rotWithShape="0">
              <a:prstClr val="black">
                <a:alpha val="40000"/>
              </a:prstClr>
            </a:outerShdw>
          </a:effectLst>
        </p:spPr>
      </p:pic>
      <p:sp>
        <p:nvSpPr>
          <p:cNvPr id="5" name="Text Placeholder 4">
            <a:extLst>
              <a:ext uri="{FF2B5EF4-FFF2-40B4-BE49-F238E27FC236}">
                <a16:creationId xmlns:a16="http://schemas.microsoft.com/office/drawing/2014/main" id="{1F7EB6F3-A41E-4D17-8801-90AAAD8F406A}"/>
              </a:ext>
            </a:extLst>
          </p:cNvPr>
          <p:cNvSpPr txBox="1">
            <a:spLocks/>
          </p:cNvSpPr>
          <p:nvPr/>
        </p:nvSpPr>
        <p:spPr bwMode="auto">
          <a:xfrm>
            <a:off x="4602163" y="3443407"/>
            <a:ext cx="382428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1200"/>
              </a:spcBef>
              <a:spcAft>
                <a:spcPct val="0"/>
              </a:spcAft>
              <a:buClrTx/>
              <a:buSzTx/>
              <a:buFontTx/>
              <a:buNone/>
              <a:tabLst/>
              <a:defRPr/>
            </a:pPr>
            <a:r>
              <a:rPr kumimoji="0" lang="en-US" sz="3000" b="0" i="0" u="none" strike="noStrike" kern="0" cap="none" spc="0" normalizeH="0" baseline="0" noProof="0" dirty="0">
                <a:ln>
                  <a:noFill/>
                </a:ln>
                <a:solidFill>
                  <a:srgbClr val="000000"/>
                </a:solidFill>
                <a:effectLst/>
                <a:uLnTx/>
                <a:uFillTx/>
                <a:latin typeface="Arial"/>
                <a:ea typeface="+mn-ea"/>
                <a:cs typeface="+mn-cs"/>
                <a:sym typeface="Arial"/>
              </a:rPr>
              <a:t>Chapter </a:t>
            </a:r>
            <a:r>
              <a:rPr kumimoji="0" lang="en-US" sz="3000" b="0" i="0" u="none" strike="noStrike" kern="0" cap="none" spc="0" normalizeH="0" baseline="0" noProof="0" dirty="0" smtClean="0">
                <a:ln>
                  <a:noFill/>
                </a:ln>
                <a:solidFill>
                  <a:srgbClr val="000000"/>
                </a:solidFill>
                <a:effectLst/>
                <a:uLnTx/>
                <a:uFillTx/>
                <a:latin typeface="Arial"/>
                <a:ea typeface="+mn-ea"/>
                <a:cs typeface="+mn-cs"/>
                <a:sym typeface="Arial"/>
              </a:rPr>
              <a:t>1</a:t>
            </a:r>
          </a:p>
          <a:p>
            <a:pPr marL="0" lvl="0" indent="0">
              <a:spcBef>
                <a:spcPts val="1200"/>
              </a:spcBef>
              <a:buClr>
                <a:srgbClr val="000000"/>
              </a:buClr>
              <a:buNone/>
              <a:defRPr/>
            </a:pPr>
            <a:r>
              <a:rPr lang="en-US" sz="2200" kern="0" dirty="0">
                <a:solidFill>
                  <a:srgbClr val="000000"/>
                </a:solidFill>
                <a:sym typeface="Arial"/>
              </a:rPr>
              <a:t>Consumer </a:t>
            </a:r>
            <a:r>
              <a:rPr lang="en-US" sz="2200" kern="0" dirty="0" err="1">
                <a:solidFill>
                  <a:srgbClr val="000000"/>
                </a:solidFill>
                <a:sym typeface="Arial"/>
              </a:rPr>
              <a:t>behaviour</a:t>
            </a:r>
            <a:r>
              <a:rPr lang="en-US" sz="2200" kern="0" dirty="0">
                <a:solidFill>
                  <a:srgbClr val="000000"/>
                </a:solidFill>
                <a:sym typeface="Arial"/>
              </a:rPr>
              <a:t> and consumer society</a:t>
            </a:r>
            <a:endParaRPr kumimoji="0" lang="en-US" sz="22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7" name="Text Placeholder 4">
            <a:extLst>
              <a:ext uri="{FF2B5EF4-FFF2-40B4-BE49-F238E27FC236}">
                <a16:creationId xmlns:a16="http://schemas.microsoft.com/office/drawing/2014/main" id="{1F7EB6F3-A41E-4D17-8801-90AAAD8F406A}"/>
              </a:ext>
            </a:extLst>
          </p:cNvPr>
          <p:cNvSpPr txBox="1">
            <a:spLocks/>
          </p:cNvSpPr>
          <p:nvPr/>
        </p:nvSpPr>
        <p:spPr bwMode="auto">
          <a:xfrm>
            <a:off x="4602163" y="2013894"/>
            <a:ext cx="382428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ts val="1200"/>
              </a:spcBef>
              <a:spcAft>
                <a:spcPct val="0"/>
              </a:spcAft>
              <a:buClrTx/>
              <a:buSzTx/>
              <a:buFontTx/>
              <a:buNone/>
              <a:tabLst/>
              <a:defRPr/>
            </a:pPr>
            <a:r>
              <a:rPr kumimoji="0" lang="en-US" sz="3000" b="0" i="0" u="none" strike="noStrike" kern="0" cap="none" spc="0" normalizeH="0" baseline="0" noProof="0" dirty="0" smtClean="0">
                <a:ln>
                  <a:noFill/>
                </a:ln>
                <a:solidFill>
                  <a:srgbClr val="000000"/>
                </a:solidFill>
                <a:effectLst/>
                <a:uLnTx/>
                <a:uFillTx/>
                <a:latin typeface="Arial"/>
                <a:ea typeface="+mn-ea"/>
                <a:cs typeface="+mn-cs"/>
                <a:sym typeface="Arial"/>
              </a:rPr>
              <a:t>Part A</a:t>
            </a:r>
          </a:p>
          <a:p>
            <a:pPr marL="0" lvl="0" indent="0">
              <a:spcBef>
                <a:spcPts val="1200"/>
              </a:spcBef>
              <a:buClr>
                <a:srgbClr val="000000"/>
              </a:buClr>
              <a:buNone/>
              <a:defRPr/>
            </a:pPr>
            <a:r>
              <a:rPr lang="en-US" sz="2200" kern="0" dirty="0">
                <a:solidFill>
                  <a:srgbClr val="000000"/>
                </a:solidFill>
                <a:sym typeface="Arial"/>
              </a:rPr>
              <a:t>Consumers in the marketplace</a:t>
            </a:r>
            <a:endParaRPr kumimoji="0" lang="en-US" sz="2200" b="0" i="0" u="none" strike="noStrike" kern="0" cap="none" spc="0" normalizeH="0" baseline="0" noProof="0" dirty="0">
              <a:ln>
                <a:noFill/>
              </a:ln>
              <a:solidFill>
                <a:srgbClr val="000000"/>
              </a:solidFill>
              <a:effectLst/>
              <a:uLnTx/>
              <a:uFillTx/>
              <a:latin typeface="Arial"/>
              <a:ea typeface="+mn-ea"/>
              <a:cs typeface="+mn-cs"/>
              <a:sym typeface="Arial"/>
            </a:endParaRPr>
          </a:p>
        </p:txBody>
      </p:sp>
    </p:spTree>
    <p:extLst>
      <p:ext uri="{BB962C8B-B14F-4D97-AF65-F5344CB8AC3E}">
        <p14:creationId xmlns:p14="http://schemas.microsoft.com/office/powerpoint/2010/main" val="407924323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051F77-2839-C041-A396-BAC2FDA40A5D}"/>
              </a:ext>
            </a:extLst>
          </p:cNvPr>
          <p:cNvSpPr>
            <a:spLocks noGrp="1"/>
          </p:cNvSpPr>
          <p:nvPr>
            <p:ph type="title"/>
          </p:nvPr>
        </p:nvSpPr>
        <p:spPr/>
        <p:txBody>
          <a:bodyPr/>
          <a:lstStyle/>
          <a:p>
            <a:r>
              <a:rPr lang="da-DK" dirty="0" smtClean="0"/>
              <a:t>Consumer culture</a:t>
            </a:r>
            <a:endParaRPr lang="da-DK" dirty="0"/>
          </a:p>
        </p:txBody>
      </p:sp>
      <p:sp>
        <p:nvSpPr>
          <p:cNvPr id="3" name="Pladsholder til indhold 2">
            <a:extLst>
              <a:ext uri="{FF2B5EF4-FFF2-40B4-BE49-F238E27FC236}">
                <a16:creationId xmlns:a16="http://schemas.microsoft.com/office/drawing/2014/main" id="{6155AE68-F002-1A4F-A99F-0DF6AC67DADC}"/>
              </a:ext>
            </a:extLst>
          </p:cNvPr>
          <p:cNvSpPr>
            <a:spLocks noGrp="1"/>
          </p:cNvSpPr>
          <p:nvPr>
            <p:ph idx="1"/>
          </p:nvPr>
        </p:nvSpPr>
        <p:spPr/>
        <p:txBody>
          <a:bodyPr/>
          <a:lstStyle/>
          <a:p>
            <a:pPr lvl="0"/>
            <a:r>
              <a:rPr lang="en-US" dirty="0"/>
              <a:t>When it is said that contemporary culture is a </a:t>
            </a:r>
            <a:r>
              <a:rPr lang="en-US" b="1" dirty="0"/>
              <a:t>consumer culture</a:t>
            </a:r>
            <a:r>
              <a:rPr lang="en-US" dirty="0"/>
              <a:t>, we do not only refer to the central role of consumption in all of our daily activities. We also underline the basic relationship between market forces, consumption processes and the basic characteristics of what we normally understand by ‘a culture’.</a:t>
            </a:r>
          </a:p>
          <a:p>
            <a:pPr lvl="0"/>
            <a:r>
              <a:rPr lang="en-US" dirty="0"/>
              <a:t>A lot of our everyday imaginations are informed by consumer culture – our imaginations about health, perfect family life, the dream wedding take shape using consumer culture as negative or positive frames of reference.</a:t>
            </a:r>
            <a:endParaRPr lang="da-DK" dirty="0"/>
          </a:p>
          <a:p>
            <a:pPr lvl="0"/>
            <a:r>
              <a:rPr lang="en-US" dirty="0"/>
              <a:t>In times of economic crisis, consumers are time and again called upon for playing their crucial part in keeping the economies running. The standard economic logic is that if consumers stop buying, producers will have to stop producing. </a:t>
            </a:r>
            <a:endParaRPr lang="da-DK" dirty="0"/>
          </a:p>
          <a:p>
            <a:pPr lvl="0"/>
            <a:r>
              <a:rPr lang="en-US" b="1" dirty="0"/>
              <a:t>Popular culture</a:t>
            </a:r>
            <a:r>
              <a:rPr lang="en-US" dirty="0"/>
              <a:t>, that is the music, films, sports, books and other forms of entertainment consumed by the mass market, is both a product of and an inspiration for marketers.</a:t>
            </a:r>
            <a:endParaRPr lang="da-DK" dirty="0"/>
          </a:p>
          <a:p>
            <a:pPr lvl="0"/>
            <a:endParaRPr lang="da-DK" dirty="0"/>
          </a:p>
          <a:p>
            <a:endParaRPr lang="da-DK" dirty="0"/>
          </a:p>
        </p:txBody>
      </p:sp>
    </p:spTree>
    <p:extLst>
      <p:ext uri="{BB962C8B-B14F-4D97-AF65-F5344CB8AC3E}">
        <p14:creationId xmlns:p14="http://schemas.microsoft.com/office/powerpoint/2010/main" val="2461800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6CBE04-550A-D348-B326-DE4D802ABEBF}"/>
              </a:ext>
            </a:extLst>
          </p:cNvPr>
          <p:cNvSpPr>
            <a:spLocks noGrp="1"/>
          </p:cNvSpPr>
          <p:nvPr>
            <p:ph type="title"/>
          </p:nvPr>
        </p:nvSpPr>
        <p:spPr/>
        <p:txBody>
          <a:bodyPr/>
          <a:lstStyle/>
          <a:p>
            <a:r>
              <a:rPr lang="da-DK" dirty="0" smtClean="0"/>
              <a:t>Global consumer culture</a:t>
            </a:r>
            <a:endParaRPr lang="da-DK" dirty="0"/>
          </a:p>
        </p:txBody>
      </p:sp>
      <p:sp>
        <p:nvSpPr>
          <p:cNvPr id="3" name="Pladsholder til indhold 2">
            <a:extLst>
              <a:ext uri="{FF2B5EF4-FFF2-40B4-BE49-F238E27FC236}">
                <a16:creationId xmlns:a16="http://schemas.microsoft.com/office/drawing/2014/main" id="{9D1B0CEC-272A-3A41-AEB2-6148643BAC9E}"/>
              </a:ext>
            </a:extLst>
          </p:cNvPr>
          <p:cNvSpPr>
            <a:spLocks noGrp="1"/>
          </p:cNvSpPr>
          <p:nvPr>
            <p:ph idx="1"/>
          </p:nvPr>
        </p:nvSpPr>
        <p:spPr/>
        <p:txBody>
          <a:bodyPr/>
          <a:lstStyle/>
          <a:p>
            <a:pPr lvl="0"/>
            <a:r>
              <a:rPr lang="en-US" dirty="0"/>
              <a:t>The process of </a:t>
            </a:r>
            <a:r>
              <a:rPr lang="en-US" b="1" i="1" dirty="0" err="1"/>
              <a:t>globalisation</a:t>
            </a:r>
            <a:r>
              <a:rPr lang="en-US" b="1" i="1" dirty="0"/>
              <a:t> </a:t>
            </a:r>
            <a:r>
              <a:rPr lang="en-US" dirty="0"/>
              <a:t>refers to the mingling of local and foreign products and practices and has attracted a tremendous amount of interest in the last couple of decades.</a:t>
            </a:r>
            <a:endParaRPr lang="da-DK" dirty="0"/>
          </a:p>
          <a:p>
            <a:pPr lvl="0"/>
            <a:r>
              <a:rPr lang="en-US" dirty="0"/>
              <a:t>Learning about the relationship between the global and the local in the practices of other cultures is more than just interesting – it is an essential task for any company that wishes to expand its horizons and become part of the international or global marketplace at the beginning of the new millennium. Two views exist:</a:t>
            </a:r>
            <a:endParaRPr lang="da-DK" sz="2000" dirty="0"/>
          </a:p>
          <a:p>
            <a:pPr lvl="1"/>
            <a:r>
              <a:rPr lang="en-US" dirty="0"/>
              <a:t>An </a:t>
            </a:r>
            <a:r>
              <a:rPr lang="en-US" b="1" i="1" dirty="0"/>
              <a:t>etic perspective</a:t>
            </a:r>
            <a:r>
              <a:rPr lang="en-US" dirty="0"/>
              <a:t>, which focuses upon commonalities across cultures (it is objective and analytical). An etic approach assumes that there are common, general categories and measurements which are valid for all cultures under consideration.</a:t>
            </a:r>
            <a:endParaRPr lang="da-DK" sz="2000" dirty="0"/>
          </a:p>
          <a:p>
            <a:pPr lvl="1"/>
            <a:r>
              <a:rPr lang="en-US" dirty="0"/>
              <a:t>On the other hand, many marketers choose to study and </a:t>
            </a:r>
            <a:r>
              <a:rPr lang="en-US" dirty="0" err="1"/>
              <a:t>analyse</a:t>
            </a:r>
            <a:r>
              <a:rPr lang="en-US" dirty="0"/>
              <a:t> a culture using an </a:t>
            </a:r>
            <a:r>
              <a:rPr lang="en-US" b="1" i="1" dirty="0"/>
              <a:t>emic perspective</a:t>
            </a:r>
            <a:r>
              <a:rPr lang="en-US" dirty="0"/>
              <a:t>, which attempts to explain a culture based on the cultural categories and experiences of the insiders.</a:t>
            </a:r>
            <a:endParaRPr lang="da-DK" sz="2000" dirty="0"/>
          </a:p>
          <a:p>
            <a:endParaRPr lang="da-DK" dirty="0"/>
          </a:p>
        </p:txBody>
      </p:sp>
    </p:spTree>
    <p:extLst>
      <p:ext uri="{BB962C8B-B14F-4D97-AF65-F5344CB8AC3E}">
        <p14:creationId xmlns:p14="http://schemas.microsoft.com/office/powerpoint/2010/main" val="301942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93AE8F-A062-EC46-8ED7-E39CFBA8F289}"/>
              </a:ext>
            </a:extLst>
          </p:cNvPr>
          <p:cNvSpPr>
            <a:spLocks noGrp="1"/>
          </p:cNvSpPr>
          <p:nvPr>
            <p:ph type="title"/>
          </p:nvPr>
        </p:nvSpPr>
        <p:spPr/>
        <p:txBody>
          <a:bodyPr/>
          <a:lstStyle/>
          <a:p>
            <a:r>
              <a:rPr lang="da-DK" dirty="0" smtClean="0"/>
              <a:t>A global consumer? </a:t>
            </a:r>
            <a:endParaRPr lang="da-DK" dirty="0"/>
          </a:p>
        </p:txBody>
      </p:sp>
      <p:sp>
        <p:nvSpPr>
          <p:cNvPr id="3" name="Pladsholder til indhold 2">
            <a:extLst>
              <a:ext uri="{FF2B5EF4-FFF2-40B4-BE49-F238E27FC236}">
                <a16:creationId xmlns:a16="http://schemas.microsoft.com/office/drawing/2014/main" id="{770AE502-4405-C84B-8A4D-3F4B59074B81}"/>
              </a:ext>
            </a:extLst>
          </p:cNvPr>
          <p:cNvSpPr>
            <a:spLocks noGrp="1"/>
          </p:cNvSpPr>
          <p:nvPr>
            <p:ph idx="1"/>
          </p:nvPr>
        </p:nvSpPr>
        <p:spPr>
          <a:xfrm>
            <a:off x="457200" y="1618215"/>
            <a:ext cx="8229600" cy="4755153"/>
          </a:xfrm>
        </p:spPr>
        <p:txBody>
          <a:bodyPr/>
          <a:lstStyle/>
          <a:p>
            <a:pPr lvl="0"/>
            <a:r>
              <a:rPr lang="en-US" dirty="0"/>
              <a:t>In a large scale study, researchers have grouped consumers into following segments, according to how they evaluate global brands.</a:t>
            </a:r>
            <a:endParaRPr lang="da-DK" dirty="0"/>
          </a:p>
          <a:p>
            <a:pPr lvl="1"/>
            <a:r>
              <a:rPr lang="en-US" i="1" dirty="0"/>
              <a:t>Global citizens</a:t>
            </a:r>
            <a:r>
              <a:rPr lang="en-US" dirty="0"/>
              <a:t>. The largest segment (55 per cent of consumers) uses the global success of a company as a signal of quality and innovation. At the same time, they are concerned about whether companies behave responsibly on issues such as consumer health, the environment and worker rights.</a:t>
            </a:r>
            <a:endParaRPr lang="da-DK" dirty="0"/>
          </a:p>
          <a:p>
            <a:pPr lvl="1"/>
            <a:r>
              <a:rPr lang="en-US" i="1" dirty="0"/>
              <a:t>Global dreamers</a:t>
            </a:r>
            <a:r>
              <a:rPr lang="en-US" dirty="0"/>
              <a:t>. The second-largest segment, at 23 per cent, consists of consumers who see global brands as quality products and readily buy into the myths they author. They are not nearly as concerned with social responsibility as are the global citizens.</a:t>
            </a:r>
            <a:endParaRPr lang="da-DK" dirty="0"/>
          </a:p>
          <a:p>
            <a:pPr lvl="1"/>
            <a:r>
              <a:rPr lang="en-US" i="1" dirty="0" err="1"/>
              <a:t>Antiglobals</a:t>
            </a:r>
            <a:r>
              <a:rPr lang="en-US" dirty="0"/>
              <a:t>. Thirteen per cent of consumers are </a:t>
            </a:r>
            <a:r>
              <a:rPr lang="en-US" dirty="0" err="1"/>
              <a:t>sceptical</a:t>
            </a:r>
            <a:r>
              <a:rPr lang="en-US" dirty="0"/>
              <a:t> that transnational companies deliver higher-quality goods. They dislike brands that preach American values and do not trust global companies to behave responsibly. They try to avoid doing business with transnational firms.</a:t>
            </a:r>
            <a:endParaRPr lang="da-DK" dirty="0"/>
          </a:p>
          <a:p>
            <a:pPr lvl="1"/>
            <a:r>
              <a:rPr lang="en-US" i="1" dirty="0"/>
              <a:t>Global agnostics</a:t>
            </a:r>
            <a:r>
              <a:rPr lang="en-US" dirty="0"/>
              <a:t>. The remaining 9 per cent of consumers don’t base purchase decisions on a brand’s global attributes. Instead, they evaluate a global product by the same criteria they use to judge local brands and don’t regard its global nature as meriting special consideration.</a:t>
            </a:r>
            <a:endParaRPr lang="da-DK" dirty="0"/>
          </a:p>
          <a:p>
            <a:endParaRPr lang="da-DK" dirty="0"/>
          </a:p>
        </p:txBody>
      </p:sp>
    </p:spTree>
    <p:extLst>
      <p:ext uri="{BB962C8B-B14F-4D97-AF65-F5344CB8AC3E}">
        <p14:creationId xmlns:p14="http://schemas.microsoft.com/office/powerpoint/2010/main" val="2105598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4A7150-87CF-3642-955D-A3E328418419}"/>
              </a:ext>
            </a:extLst>
          </p:cNvPr>
          <p:cNvSpPr>
            <a:spLocks noGrp="1"/>
          </p:cNvSpPr>
          <p:nvPr>
            <p:ph type="title"/>
          </p:nvPr>
        </p:nvSpPr>
        <p:spPr/>
        <p:txBody>
          <a:bodyPr/>
          <a:lstStyle/>
          <a:p>
            <a:r>
              <a:rPr lang="da-DK" dirty="0" smtClean="0"/>
              <a:t>Politics of consumption</a:t>
            </a:r>
            <a:endParaRPr lang="da-DK" dirty="0"/>
          </a:p>
        </p:txBody>
      </p:sp>
      <p:sp>
        <p:nvSpPr>
          <p:cNvPr id="3" name="Pladsholder til indhold 2">
            <a:extLst>
              <a:ext uri="{FF2B5EF4-FFF2-40B4-BE49-F238E27FC236}">
                <a16:creationId xmlns:a16="http://schemas.microsoft.com/office/drawing/2014/main" id="{D3EE37CF-9D75-274A-9B43-C3BA0AA01969}"/>
              </a:ext>
            </a:extLst>
          </p:cNvPr>
          <p:cNvSpPr>
            <a:spLocks noGrp="1"/>
          </p:cNvSpPr>
          <p:nvPr>
            <p:ph idx="1"/>
          </p:nvPr>
        </p:nvSpPr>
        <p:spPr/>
        <p:txBody>
          <a:bodyPr/>
          <a:lstStyle/>
          <a:p>
            <a:pPr lvl="0"/>
            <a:r>
              <a:rPr lang="en-US" dirty="0"/>
              <a:t>Consumption is not just a </a:t>
            </a:r>
            <a:r>
              <a:rPr lang="en-US" dirty="0" smtClean="0"/>
              <a:t>private </a:t>
            </a:r>
            <a:r>
              <a:rPr lang="en-US" dirty="0"/>
              <a:t>but also a political issue.</a:t>
            </a:r>
            <a:endParaRPr lang="da-DK" dirty="0"/>
          </a:p>
          <a:p>
            <a:pPr lvl="0"/>
            <a:r>
              <a:rPr lang="en-US" dirty="0"/>
              <a:t>Public concern for the welfare of consumers has been an issue since at least the beginning of the twentieth century.</a:t>
            </a:r>
            <a:endParaRPr lang="da-DK" dirty="0"/>
          </a:p>
          <a:p>
            <a:endParaRPr lang="da-DK" dirty="0"/>
          </a:p>
        </p:txBody>
      </p:sp>
    </p:spTree>
    <p:extLst>
      <p:ext uri="{BB962C8B-B14F-4D97-AF65-F5344CB8AC3E}">
        <p14:creationId xmlns:p14="http://schemas.microsoft.com/office/powerpoint/2010/main" val="3378219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237F51-DD1B-7249-8328-AB542BB2D68D}"/>
              </a:ext>
            </a:extLst>
          </p:cNvPr>
          <p:cNvSpPr>
            <a:spLocks noGrp="1"/>
          </p:cNvSpPr>
          <p:nvPr>
            <p:ph type="title"/>
          </p:nvPr>
        </p:nvSpPr>
        <p:spPr/>
        <p:txBody>
          <a:bodyPr/>
          <a:lstStyle/>
          <a:p>
            <a:r>
              <a:rPr lang="da-DK" dirty="0" smtClean="0"/>
              <a:t>Dark sides of consumer culture</a:t>
            </a:r>
            <a:endParaRPr lang="da-DK" dirty="0"/>
          </a:p>
        </p:txBody>
      </p:sp>
      <p:sp>
        <p:nvSpPr>
          <p:cNvPr id="3" name="Pladsholder til indhold 2">
            <a:extLst>
              <a:ext uri="{FF2B5EF4-FFF2-40B4-BE49-F238E27FC236}">
                <a16:creationId xmlns:a16="http://schemas.microsoft.com/office/drawing/2014/main" id="{F65FDDA4-2144-8A41-B676-8DE02619DBFC}"/>
              </a:ext>
            </a:extLst>
          </p:cNvPr>
          <p:cNvSpPr>
            <a:spLocks noGrp="1"/>
          </p:cNvSpPr>
          <p:nvPr>
            <p:ph idx="1"/>
          </p:nvPr>
        </p:nvSpPr>
        <p:spPr/>
        <p:txBody>
          <a:bodyPr/>
          <a:lstStyle/>
          <a:p>
            <a:pPr lvl="0"/>
            <a:r>
              <a:rPr lang="en-US" dirty="0"/>
              <a:t>Many critics have attacked consumer society for a variety of reasons: that it erodes cultural differences, that it creates superficial and inauthentic forms of social interaction and that it inspires competition and individualism rather than solidarity and community.</a:t>
            </a:r>
            <a:endParaRPr lang="da-DK" sz="2000" dirty="0"/>
          </a:p>
          <a:p>
            <a:pPr lvl="1"/>
            <a:r>
              <a:rPr lang="en-US" dirty="0"/>
              <a:t>The pressure of consumer society is not only felt on the environment but also on the individual consumer, sometimes with negative outcomes.</a:t>
            </a:r>
            <a:endParaRPr lang="da-DK" sz="2000" dirty="0"/>
          </a:p>
          <a:p>
            <a:pPr lvl="1"/>
            <a:r>
              <a:rPr lang="en-US" b="1" dirty="0"/>
              <a:t>Compulsive buying </a:t>
            </a:r>
            <a:r>
              <a:rPr lang="en-US" dirty="0"/>
              <a:t>is a physiological and/or psychological dependency on products or services.</a:t>
            </a:r>
            <a:endParaRPr lang="da-DK" sz="2000" dirty="0"/>
          </a:p>
          <a:p>
            <a:pPr lvl="1"/>
            <a:r>
              <a:rPr lang="en-US" dirty="0"/>
              <a:t>The central role of consumption in today’s society has also led to an increasing interest in the social and political consequences of consumer society.</a:t>
            </a:r>
            <a:endParaRPr lang="da-DK" sz="2000" dirty="0"/>
          </a:p>
          <a:p>
            <a:pPr lvl="1"/>
            <a:r>
              <a:rPr lang="en-US" dirty="0"/>
              <a:t>Some critics have coined the term </a:t>
            </a:r>
            <a:r>
              <a:rPr lang="en-US" b="1" dirty="0"/>
              <a:t>affluenza </a:t>
            </a:r>
            <a:r>
              <a:rPr lang="en-US" dirty="0"/>
              <a:t>to account for the negative sides of a society over-focused on its consumption.</a:t>
            </a:r>
            <a:endParaRPr lang="da-DK" sz="2000" dirty="0"/>
          </a:p>
          <a:p>
            <a:endParaRPr lang="da-DK" dirty="0"/>
          </a:p>
        </p:txBody>
      </p:sp>
    </p:spTree>
    <p:extLst>
      <p:ext uri="{BB962C8B-B14F-4D97-AF65-F5344CB8AC3E}">
        <p14:creationId xmlns:p14="http://schemas.microsoft.com/office/powerpoint/2010/main" val="3306442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066EC-B330-7146-B7FB-0EC5017D25C4}"/>
              </a:ext>
            </a:extLst>
          </p:cNvPr>
          <p:cNvSpPr>
            <a:spLocks noGrp="1"/>
          </p:cNvSpPr>
          <p:nvPr>
            <p:ph type="title"/>
          </p:nvPr>
        </p:nvSpPr>
        <p:spPr>
          <a:xfrm>
            <a:off x="457200" y="308086"/>
            <a:ext cx="8229600" cy="1555652"/>
          </a:xfrm>
        </p:spPr>
        <p:txBody>
          <a:bodyPr/>
          <a:lstStyle/>
          <a:p>
            <a:r>
              <a:rPr lang="da-DK" sz="2400" dirty="0"/>
              <a:t>Table </a:t>
            </a:r>
            <a:r>
              <a:rPr lang="da-DK" sz="2400" dirty="0" smtClean="0"/>
              <a:t>1.4</a:t>
            </a:r>
            <a:br>
              <a:rPr lang="da-DK" sz="2400" dirty="0" smtClean="0"/>
            </a:br>
            <a:r>
              <a:rPr lang="en-US" sz="2400" dirty="0"/>
              <a:t>Political consumption activities among food consumers in four European countries (percentage of population) (all result: p </a:t>
            </a:r>
            <a:r>
              <a:rPr lang="en-US" sz="2400" dirty="0" smtClean="0"/>
              <a:t>= &lt; </a:t>
            </a:r>
            <a:r>
              <a:rPr lang="en-US" sz="2400" dirty="0"/>
              <a:t>0.0001)</a:t>
            </a:r>
            <a:endParaRPr lang="da-DK"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08" y="2590800"/>
            <a:ext cx="8195984" cy="2729107"/>
          </a:xfrm>
          <a:prstGeom prst="rect">
            <a:avLst/>
          </a:prstGeom>
        </p:spPr>
      </p:pic>
      <p:sp>
        <p:nvSpPr>
          <p:cNvPr id="6" name="TextBox 5"/>
          <p:cNvSpPr txBox="1"/>
          <p:nvPr/>
        </p:nvSpPr>
        <p:spPr>
          <a:xfrm>
            <a:off x="365760" y="5941963"/>
            <a:ext cx="7917552" cy="338554"/>
          </a:xfrm>
          <a:prstGeom prst="rect">
            <a:avLst/>
          </a:prstGeom>
          <a:noFill/>
        </p:spPr>
        <p:txBody>
          <a:bodyPr wrap="none" rtlCol="0">
            <a:spAutoFit/>
          </a:bodyPr>
          <a:lstStyle/>
          <a:p>
            <a:r>
              <a:rPr lang="en-US" sz="800" i="1" dirty="0"/>
              <a:t>Source</a:t>
            </a:r>
            <a:r>
              <a:rPr lang="en-US" sz="800" dirty="0"/>
              <a:t>:</a:t>
            </a:r>
            <a:r>
              <a:rPr lang="en-US" sz="800" i="1" dirty="0"/>
              <a:t> </a:t>
            </a:r>
            <a:r>
              <a:rPr lang="en-US" sz="800" dirty="0"/>
              <a:t>Adapted from </a:t>
            </a:r>
            <a:r>
              <a:rPr lang="en-US" sz="800" dirty="0" err="1"/>
              <a:t>Bente</a:t>
            </a:r>
            <a:r>
              <a:rPr lang="en-US" sz="800" dirty="0"/>
              <a:t> </a:t>
            </a:r>
            <a:r>
              <a:rPr lang="en-US" sz="800" dirty="0" err="1"/>
              <a:t>Halkier</a:t>
            </a:r>
            <a:r>
              <a:rPr lang="en-US" sz="800" dirty="0"/>
              <a:t> et al., ‘Trusting, complex, quality conscious or unprotected? Constructing the food consumer in </a:t>
            </a:r>
            <a:r>
              <a:rPr lang="en-US" sz="800" dirty="0" smtClean="0"/>
              <a:t>different </a:t>
            </a:r>
            <a:r>
              <a:rPr lang="en-IN" sz="800" dirty="0" smtClean="0"/>
              <a:t>European national contexts’,</a:t>
            </a:r>
          </a:p>
          <a:p>
            <a:r>
              <a:rPr lang="en-IN" sz="800" i="1" dirty="0" smtClean="0"/>
              <a:t>Journal of Consumer Culture</a:t>
            </a:r>
            <a:r>
              <a:rPr lang="en-IN" sz="800" dirty="0" smtClean="0"/>
              <a:t>, 7(3), 2007: 379–402</a:t>
            </a:r>
          </a:p>
        </p:txBody>
      </p:sp>
    </p:spTree>
    <p:extLst>
      <p:ext uri="{BB962C8B-B14F-4D97-AF65-F5344CB8AC3E}">
        <p14:creationId xmlns:p14="http://schemas.microsoft.com/office/powerpoint/2010/main" val="3246990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3D78D3-6351-1448-AA7D-218EAB357DF8}"/>
              </a:ext>
            </a:extLst>
          </p:cNvPr>
          <p:cNvSpPr>
            <a:spLocks noGrp="1"/>
          </p:cNvSpPr>
          <p:nvPr>
            <p:ph type="title"/>
          </p:nvPr>
        </p:nvSpPr>
        <p:spPr/>
        <p:txBody>
          <a:bodyPr/>
          <a:lstStyle/>
          <a:p>
            <a:r>
              <a:rPr lang="da-DK" dirty="0" smtClean="0"/>
              <a:t>Summary</a:t>
            </a:r>
            <a:endParaRPr lang="da-DK" dirty="0"/>
          </a:p>
        </p:txBody>
      </p:sp>
      <p:sp>
        <p:nvSpPr>
          <p:cNvPr id="3" name="Pladsholder til indhold 2">
            <a:extLst>
              <a:ext uri="{FF2B5EF4-FFF2-40B4-BE49-F238E27FC236}">
                <a16:creationId xmlns:a16="http://schemas.microsoft.com/office/drawing/2014/main" id="{4D05B5CD-2D5B-4043-8E5C-FD8DE97D3632}"/>
              </a:ext>
            </a:extLst>
          </p:cNvPr>
          <p:cNvSpPr>
            <a:spLocks noGrp="1"/>
          </p:cNvSpPr>
          <p:nvPr>
            <p:ph idx="1"/>
          </p:nvPr>
        </p:nvSpPr>
        <p:spPr>
          <a:xfrm>
            <a:off x="457200" y="1606249"/>
            <a:ext cx="8229600" cy="4525963"/>
          </a:xfrm>
        </p:spPr>
        <p:txBody>
          <a:bodyPr/>
          <a:lstStyle/>
          <a:p>
            <a:pPr lvl="0"/>
            <a:r>
              <a:rPr lang="en-US" dirty="0" smtClean="0"/>
              <a:t>We </a:t>
            </a:r>
            <a:r>
              <a:rPr lang="en-US" dirty="0"/>
              <a:t>use products to help us define our identities in different settings.</a:t>
            </a:r>
            <a:endParaRPr lang="da-DK" dirty="0"/>
          </a:p>
          <a:p>
            <a:pPr lvl="0"/>
            <a:r>
              <a:rPr lang="en-US" dirty="0"/>
              <a:t>Consumer </a:t>
            </a:r>
            <a:r>
              <a:rPr lang="en-US" dirty="0" err="1"/>
              <a:t>behaviour</a:t>
            </a:r>
            <a:r>
              <a:rPr lang="en-US" dirty="0"/>
              <a:t> is a process involving many actors.</a:t>
            </a:r>
            <a:endParaRPr lang="da-DK" dirty="0"/>
          </a:p>
          <a:p>
            <a:pPr lvl="0"/>
            <a:r>
              <a:rPr lang="en-US" dirty="0"/>
              <a:t>Many different types of specialists study consumer behavior.</a:t>
            </a:r>
            <a:endParaRPr lang="da-DK" dirty="0"/>
          </a:p>
          <a:p>
            <a:pPr lvl="0"/>
            <a:r>
              <a:rPr lang="en-US" dirty="0"/>
              <a:t>There are basically two different perspectives/paradigms regarding how and what we should understand about consumer behavior.</a:t>
            </a:r>
            <a:endParaRPr lang="da-DK" dirty="0"/>
          </a:p>
          <a:p>
            <a:pPr lvl="0"/>
            <a:r>
              <a:rPr lang="en-US" dirty="0"/>
              <a:t>The society we live in today can be described as a consumer society. </a:t>
            </a:r>
            <a:endParaRPr lang="da-DK" dirty="0"/>
          </a:p>
          <a:p>
            <a:pPr lvl="0"/>
            <a:r>
              <a:rPr lang="en-US" dirty="0" err="1"/>
              <a:t>Globalisation</a:t>
            </a:r>
            <a:r>
              <a:rPr lang="en-US" dirty="0"/>
              <a:t> is important when trying to understand the consumer society. </a:t>
            </a:r>
            <a:endParaRPr lang="da-DK" dirty="0"/>
          </a:p>
          <a:p>
            <a:pPr lvl="0"/>
            <a:r>
              <a:rPr lang="en-US" dirty="0"/>
              <a:t>Consumption is not just a private, but also a political issue. </a:t>
            </a:r>
            <a:endParaRPr lang="da-DK" dirty="0"/>
          </a:p>
          <a:p>
            <a:pPr lvl="0"/>
            <a:r>
              <a:rPr lang="en-US" dirty="0"/>
              <a:t>We are witnessing new forms of collective consumption formats appearing. </a:t>
            </a:r>
            <a:endParaRPr lang="da-DK" dirty="0"/>
          </a:p>
          <a:p>
            <a:endParaRPr lang="da-DK" dirty="0"/>
          </a:p>
        </p:txBody>
      </p:sp>
    </p:spTree>
    <p:extLst>
      <p:ext uri="{BB962C8B-B14F-4D97-AF65-F5344CB8AC3E}">
        <p14:creationId xmlns:p14="http://schemas.microsoft.com/office/powerpoint/2010/main" val="1671960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05C028-5C6B-0742-8DB3-83979CA4071A}"/>
              </a:ext>
            </a:extLst>
          </p:cNvPr>
          <p:cNvSpPr>
            <a:spLocks noGrp="1"/>
          </p:cNvSpPr>
          <p:nvPr>
            <p:ph type="title"/>
          </p:nvPr>
        </p:nvSpPr>
        <p:spPr/>
        <p:txBody>
          <a:bodyPr/>
          <a:lstStyle/>
          <a:p>
            <a:r>
              <a:rPr lang="da-DK" dirty="0" smtClean="0"/>
              <a:t>Consumer behaviour: people in the marketplace</a:t>
            </a:r>
            <a:endParaRPr lang="da-DK" dirty="0"/>
          </a:p>
        </p:txBody>
      </p:sp>
      <p:sp>
        <p:nvSpPr>
          <p:cNvPr id="3" name="Pladsholder til indhold 2">
            <a:extLst>
              <a:ext uri="{FF2B5EF4-FFF2-40B4-BE49-F238E27FC236}">
                <a16:creationId xmlns:a16="http://schemas.microsoft.com/office/drawing/2014/main" id="{67C576B1-59FF-3543-B1AF-0B6615F879F4}"/>
              </a:ext>
            </a:extLst>
          </p:cNvPr>
          <p:cNvSpPr>
            <a:spLocks noGrp="1"/>
          </p:cNvSpPr>
          <p:nvPr>
            <p:ph idx="1"/>
          </p:nvPr>
        </p:nvSpPr>
        <p:spPr/>
        <p:txBody>
          <a:bodyPr/>
          <a:lstStyle/>
          <a:p>
            <a:r>
              <a:rPr lang="da-DK" dirty="0" err="1"/>
              <a:t>We</a:t>
            </a:r>
            <a:r>
              <a:rPr lang="da-DK" dirty="0"/>
              <a:t> </a:t>
            </a:r>
            <a:r>
              <a:rPr lang="da-DK" dirty="0" err="1"/>
              <a:t>use</a:t>
            </a:r>
            <a:r>
              <a:rPr lang="da-DK" dirty="0"/>
              <a:t> products to </a:t>
            </a:r>
            <a:r>
              <a:rPr lang="da-DK" dirty="0" err="1"/>
              <a:t>help</a:t>
            </a:r>
            <a:r>
              <a:rPr lang="da-DK" dirty="0"/>
              <a:t> </a:t>
            </a:r>
            <a:r>
              <a:rPr lang="da-DK" dirty="0" err="1"/>
              <a:t>us</a:t>
            </a:r>
            <a:r>
              <a:rPr lang="da-DK" dirty="0"/>
              <a:t> </a:t>
            </a:r>
            <a:r>
              <a:rPr lang="da-DK" dirty="0" err="1"/>
              <a:t>define</a:t>
            </a:r>
            <a:r>
              <a:rPr lang="da-DK" dirty="0"/>
              <a:t> </a:t>
            </a:r>
            <a:r>
              <a:rPr lang="da-DK" dirty="0" err="1"/>
              <a:t>our</a:t>
            </a:r>
            <a:r>
              <a:rPr lang="da-DK" dirty="0"/>
              <a:t> </a:t>
            </a:r>
            <a:r>
              <a:rPr lang="da-DK" dirty="0" err="1"/>
              <a:t>identities</a:t>
            </a:r>
            <a:r>
              <a:rPr lang="da-DK" dirty="0"/>
              <a:t> in </a:t>
            </a:r>
            <a:r>
              <a:rPr lang="da-DK" dirty="0" err="1"/>
              <a:t>different</a:t>
            </a:r>
            <a:r>
              <a:rPr lang="da-DK" dirty="0"/>
              <a:t> </a:t>
            </a:r>
            <a:r>
              <a:rPr lang="da-DK" dirty="0" err="1"/>
              <a:t>settings</a:t>
            </a:r>
            <a:r>
              <a:rPr lang="da-DK" dirty="0"/>
              <a:t>.</a:t>
            </a:r>
          </a:p>
          <a:p>
            <a:r>
              <a:rPr lang="en-US" dirty="0"/>
              <a:t>The average consumer’s purchase decisions are heavily influenced by the opinions and </a:t>
            </a:r>
            <a:r>
              <a:rPr lang="en-US" dirty="0" err="1"/>
              <a:t>behaviour</a:t>
            </a:r>
            <a:r>
              <a:rPr lang="en-US" dirty="0"/>
              <a:t> of their family, peers and acquaintances.</a:t>
            </a:r>
          </a:p>
          <a:p>
            <a:r>
              <a:rPr lang="en-US" dirty="0"/>
              <a:t>As a member of a large society, consumers share certain cultural values or strongly held beliefs about the way the world should be structured.</a:t>
            </a:r>
            <a:endParaRPr lang="da-DK" dirty="0"/>
          </a:p>
          <a:p>
            <a:r>
              <a:rPr lang="en-US" dirty="0"/>
              <a:t>Brands have clearly defined images or ‘personalities’ in order to appeal to specific segments of the market</a:t>
            </a:r>
            <a:r>
              <a:rPr lang="da-DK" sz="2000" dirty="0"/>
              <a:t> </a:t>
            </a:r>
          </a:p>
          <a:p>
            <a:r>
              <a:rPr lang="en-US" dirty="0"/>
              <a:t>The images or ‘personalities’ of brands are created by product advertising, packaging, branding and other marketing strategies that focus on positioning a product in a certain way.</a:t>
            </a:r>
            <a:endParaRPr lang="da-DK" sz="2000" dirty="0"/>
          </a:p>
          <a:p>
            <a:r>
              <a:rPr lang="en-US" dirty="0"/>
              <a:t>When a product succeeds in satisfying a consumer’s specific needs or desires, it may be rewarded with many years of brand loyalty.</a:t>
            </a:r>
            <a:endParaRPr lang="da-DK" sz="2000" dirty="0"/>
          </a:p>
          <a:p>
            <a:endParaRPr lang="da-DK" sz="2000" dirty="0"/>
          </a:p>
        </p:txBody>
      </p:sp>
    </p:spTree>
    <p:extLst>
      <p:ext uri="{BB962C8B-B14F-4D97-AF65-F5344CB8AC3E}">
        <p14:creationId xmlns:p14="http://schemas.microsoft.com/office/powerpoint/2010/main" val="1638603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8ADC2-B3AB-8E4E-86F9-21119B67D79E}"/>
              </a:ext>
            </a:extLst>
          </p:cNvPr>
          <p:cNvSpPr>
            <a:spLocks noGrp="1"/>
          </p:cNvSpPr>
          <p:nvPr>
            <p:ph type="title"/>
          </p:nvPr>
        </p:nvSpPr>
        <p:spPr>
          <a:xfrm>
            <a:off x="457200" y="264812"/>
            <a:ext cx="8229600" cy="1568768"/>
          </a:xfrm>
        </p:spPr>
        <p:txBody>
          <a:bodyPr/>
          <a:lstStyle/>
          <a:p>
            <a:r>
              <a:rPr lang="da-DK" dirty="0"/>
              <a:t>Figure </a:t>
            </a:r>
            <a:r>
              <a:rPr lang="da-DK" dirty="0" smtClean="0"/>
              <a:t>1.1</a:t>
            </a:r>
            <a:br>
              <a:rPr lang="da-DK" dirty="0" smtClean="0"/>
            </a:br>
            <a:r>
              <a:rPr lang="en-US" dirty="0"/>
              <a:t>Some issues that arise during stages in the consumption process</a:t>
            </a:r>
            <a:endParaRPr lang="da-DK"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873" y="2066686"/>
            <a:ext cx="7346255" cy="4181714"/>
          </a:xfrm>
          <a:prstGeom prst="rect">
            <a:avLst/>
          </a:prstGeom>
        </p:spPr>
      </p:pic>
    </p:spTree>
    <p:extLst>
      <p:ext uri="{BB962C8B-B14F-4D97-AF65-F5344CB8AC3E}">
        <p14:creationId xmlns:p14="http://schemas.microsoft.com/office/powerpoint/2010/main" val="56494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04541-7FD9-BE4D-A350-BA8B3F937A80}"/>
              </a:ext>
            </a:extLst>
          </p:cNvPr>
          <p:cNvSpPr>
            <a:spLocks noGrp="1"/>
          </p:cNvSpPr>
          <p:nvPr>
            <p:ph type="title"/>
          </p:nvPr>
        </p:nvSpPr>
        <p:spPr/>
        <p:txBody>
          <a:bodyPr/>
          <a:lstStyle/>
          <a:p>
            <a:r>
              <a:rPr lang="da-DK" dirty="0"/>
              <a:t>Consumer research </a:t>
            </a:r>
            <a:r>
              <a:rPr lang="da-DK" dirty="0" smtClean="0"/>
              <a:t>and </a:t>
            </a:r>
            <a:r>
              <a:rPr lang="da-DK" dirty="0"/>
              <a:t>marketing strategy</a:t>
            </a:r>
          </a:p>
        </p:txBody>
      </p:sp>
      <p:sp>
        <p:nvSpPr>
          <p:cNvPr id="3" name="Pladsholder til indhold 2">
            <a:extLst>
              <a:ext uri="{FF2B5EF4-FFF2-40B4-BE49-F238E27FC236}">
                <a16:creationId xmlns:a16="http://schemas.microsoft.com/office/drawing/2014/main" id="{CE5D541C-2BAE-2147-B092-98A8BD1E470B}"/>
              </a:ext>
            </a:extLst>
          </p:cNvPr>
          <p:cNvSpPr>
            <a:spLocks noGrp="1"/>
          </p:cNvSpPr>
          <p:nvPr>
            <p:ph idx="1"/>
          </p:nvPr>
        </p:nvSpPr>
        <p:spPr/>
        <p:txBody>
          <a:bodyPr/>
          <a:lstStyle/>
          <a:p>
            <a:r>
              <a:rPr lang="en-US" dirty="0"/>
              <a:t>Very simply, understanding consumer </a:t>
            </a:r>
            <a:r>
              <a:rPr lang="en-US" dirty="0" err="1"/>
              <a:t>behaviour</a:t>
            </a:r>
            <a:r>
              <a:rPr lang="en-US" dirty="0"/>
              <a:t> is good business. A basic marketing concept states that firms exist to satisfy needs.</a:t>
            </a:r>
            <a:endParaRPr lang="da-DK" dirty="0"/>
          </a:p>
          <a:p>
            <a:r>
              <a:rPr lang="en-US" dirty="0"/>
              <a:t>The process of market segmentation identifies groups of consumers who are similar to one another in one or more ways while at the same time they are different from members of other segments. </a:t>
            </a:r>
          </a:p>
          <a:p>
            <a:pPr lvl="0"/>
            <a:r>
              <a:rPr lang="en-US" dirty="0"/>
              <a:t>While consumers can be described in many ways, the segmentation process is valid only when the following criteria are met:</a:t>
            </a:r>
            <a:endParaRPr lang="da-DK" sz="2000" dirty="0"/>
          </a:p>
          <a:p>
            <a:pPr lvl="1"/>
            <a:r>
              <a:rPr lang="en-US" dirty="0"/>
              <a:t>Consumers within the segment are similar to one another in terms of product needs, and these needs are different from consumers in other segments.</a:t>
            </a:r>
            <a:endParaRPr lang="da-DK" sz="2000" dirty="0"/>
          </a:p>
          <a:p>
            <a:pPr lvl="1"/>
            <a:r>
              <a:rPr lang="en-US" dirty="0"/>
              <a:t>Important differences among segments can be identified.</a:t>
            </a:r>
            <a:endParaRPr lang="da-DK" sz="2000" dirty="0"/>
          </a:p>
          <a:p>
            <a:pPr lvl="1"/>
            <a:r>
              <a:rPr lang="en-US" dirty="0"/>
              <a:t>The segment is large enough to be profitable.</a:t>
            </a:r>
            <a:endParaRPr lang="da-DK" sz="2000" dirty="0"/>
          </a:p>
          <a:p>
            <a:pPr lvl="1"/>
            <a:r>
              <a:rPr lang="en-US" dirty="0"/>
              <a:t>Consumers in the segment can be reached by an appropriate marketing mix.</a:t>
            </a:r>
            <a:endParaRPr lang="da-DK" sz="2000" dirty="0"/>
          </a:p>
          <a:p>
            <a:pPr lvl="1"/>
            <a:r>
              <a:rPr lang="en-US" dirty="0"/>
              <a:t>The consumers in the segment will respond in the desired way to the marketing mix designed for them.</a:t>
            </a:r>
            <a:endParaRPr lang="da-DK" sz="2000" dirty="0"/>
          </a:p>
          <a:p>
            <a:endParaRPr lang="da-DK" dirty="0"/>
          </a:p>
        </p:txBody>
      </p:sp>
    </p:spTree>
    <p:extLst>
      <p:ext uri="{BB962C8B-B14F-4D97-AF65-F5344CB8AC3E}">
        <p14:creationId xmlns:p14="http://schemas.microsoft.com/office/powerpoint/2010/main" val="319753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08EBB-4FB6-5A40-8807-4304B9A84E45}"/>
              </a:ext>
            </a:extLst>
          </p:cNvPr>
          <p:cNvSpPr>
            <a:spLocks noGrp="1"/>
          </p:cNvSpPr>
          <p:nvPr>
            <p:ph type="title"/>
          </p:nvPr>
        </p:nvSpPr>
        <p:spPr>
          <a:xfrm>
            <a:off x="457200" y="700088"/>
            <a:ext cx="8229600" cy="612564"/>
          </a:xfrm>
        </p:spPr>
        <p:txBody>
          <a:bodyPr/>
          <a:lstStyle/>
          <a:p>
            <a:r>
              <a:rPr lang="da-DK" dirty="0"/>
              <a:t>Consumer behaviour as a field of </a:t>
            </a:r>
            <a:r>
              <a:rPr lang="da-DK" dirty="0" smtClean="0"/>
              <a:t>study</a:t>
            </a:r>
            <a:endParaRPr lang="da-DK" dirty="0"/>
          </a:p>
        </p:txBody>
      </p:sp>
      <p:sp>
        <p:nvSpPr>
          <p:cNvPr id="3" name="Pladsholder til indhold 2">
            <a:extLst>
              <a:ext uri="{FF2B5EF4-FFF2-40B4-BE49-F238E27FC236}">
                <a16:creationId xmlns:a16="http://schemas.microsoft.com/office/drawing/2014/main" id="{18679D01-29C5-DF4B-8708-EEB2753C1AAF}"/>
              </a:ext>
            </a:extLst>
          </p:cNvPr>
          <p:cNvSpPr>
            <a:spLocks noGrp="1"/>
          </p:cNvSpPr>
          <p:nvPr>
            <p:ph idx="1"/>
          </p:nvPr>
        </p:nvSpPr>
        <p:spPr/>
        <p:txBody>
          <a:bodyPr/>
          <a:lstStyle/>
          <a:p>
            <a:r>
              <a:rPr lang="en-US" dirty="0"/>
              <a:t>Consumer </a:t>
            </a:r>
            <a:r>
              <a:rPr lang="en-US" dirty="0" err="1"/>
              <a:t>behaviour</a:t>
            </a:r>
            <a:r>
              <a:rPr lang="en-US" dirty="0"/>
              <a:t> may be studied from many points of view – such as psychology, sociology, social psychology, cultural anthropology and economics.</a:t>
            </a:r>
            <a:endParaRPr lang="da-DK" dirty="0"/>
          </a:p>
          <a:p>
            <a:r>
              <a:rPr lang="en-US" dirty="0"/>
              <a:t>Many regard the field of consumer </a:t>
            </a:r>
            <a:r>
              <a:rPr lang="en-US" dirty="0" err="1"/>
              <a:t>behaviour</a:t>
            </a:r>
            <a:r>
              <a:rPr lang="en-US" dirty="0"/>
              <a:t> as an applied social science. Accordingly, the value of the knowledge generated should be evaluated in terms of its ability to improve the effectiveness of marketing practice.</a:t>
            </a:r>
            <a:endParaRPr lang="da-DK" dirty="0"/>
          </a:p>
          <a:p>
            <a:r>
              <a:rPr lang="en-US" dirty="0"/>
              <a:t>One general way to classify consumer research is in terms of the fundamental assumptions that the researchers make about what they are studying and how to study it. This set of beliefs is known as a paradigm.</a:t>
            </a:r>
            <a:endParaRPr lang="da-DK" dirty="0"/>
          </a:p>
          <a:p>
            <a:pPr marL="733425" lvl="2" indent="-295275">
              <a:buFont typeface="Arial" panose="020B0604020202020204" pitchFamily="34" charset="0"/>
              <a:buChar char="–"/>
            </a:pPr>
            <a:r>
              <a:rPr lang="en-US" dirty="0"/>
              <a:t>The dominant paradigm is called </a:t>
            </a:r>
            <a:r>
              <a:rPr lang="en-US" i="1" dirty="0"/>
              <a:t>positivism </a:t>
            </a:r>
            <a:r>
              <a:rPr lang="en-US" dirty="0"/>
              <a:t>(or sometimes called </a:t>
            </a:r>
            <a:r>
              <a:rPr lang="en-US" i="1" dirty="0"/>
              <a:t>modernism</a:t>
            </a:r>
            <a:r>
              <a:rPr lang="en-US" dirty="0"/>
              <a:t>). It </a:t>
            </a:r>
            <a:r>
              <a:rPr lang="en-US" dirty="0" err="1"/>
              <a:t>emphasises</a:t>
            </a:r>
            <a:r>
              <a:rPr lang="en-US" dirty="0"/>
              <a:t> that human reason is supreme, and that there is a single, objective truth that can be discovered by science. Positivism encourages us to stress the function of objects, to celebrate technology and to regard the world as a rational, ordered place with a clearly defined past, present and future.</a:t>
            </a:r>
            <a:endParaRPr lang="da-DK" sz="2000" dirty="0"/>
          </a:p>
          <a:p>
            <a:pPr marL="733425" lvl="2" indent="-295275">
              <a:buFont typeface="Arial" panose="020B0604020202020204" pitchFamily="34" charset="0"/>
              <a:buChar char="–"/>
            </a:pPr>
            <a:r>
              <a:rPr lang="en-US" dirty="0"/>
              <a:t>The emerging paradigm of interpretivism (or postmodernism) questions the above assumptions.</a:t>
            </a:r>
            <a:endParaRPr lang="da-DK" sz="2000" dirty="0"/>
          </a:p>
          <a:p>
            <a:endParaRPr lang="da-DK" dirty="0"/>
          </a:p>
        </p:txBody>
      </p:sp>
    </p:spTree>
    <p:extLst>
      <p:ext uri="{BB962C8B-B14F-4D97-AF65-F5344CB8AC3E}">
        <p14:creationId xmlns:p14="http://schemas.microsoft.com/office/powerpoint/2010/main" val="2187968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6C0A5-4F10-6D46-AE61-A36FB55C018F}"/>
              </a:ext>
            </a:extLst>
          </p:cNvPr>
          <p:cNvSpPr>
            <a:spLocks noGrp="1"/>
          </p:cNvSpPr>
          <p:nvPr>
            <p:ph type="title"/>
          </p:nvPr>
        </p:nvSpPr>
        <p:spPr/>
        <p:txBody>
          <a:bodyPr/>
          <a:lstStyle/>
          <a:p>
            <a:r>
              <a:rPr lang="da-DK" dirty="0"/>
              <a:t>Figure </a:t>
            </a:r>
            <a:r>
              <a:rPr lang="da-DK" dirty="0" smtClean="0"/>
              <a:t>1.2</a:t>
            </a:r>
            <a:br>
              <a:rPr lang="da-DK" dirty="0" smtClean="0"/>
            </a:br>
            <a:r>
              <a:rPr lang="en-US" dirty="0"/>
              <a:t>The pyramid of consumer </a:t>
            </a:r>
            <a:r>
              <a:rPr lang="en-US" dirty="0" err="1"/>
              <a:t>behaviour</a:t>
            </a:r>
            <a:endParaRPr lang="da-DK"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9643" y="1435028"/>
            <a:ext cx="3724714" cy="4889572"/>
          </a:xfrm>
          <a:prstGeom prst="rect">
            <a:avLst/>
          </a:prstGeom>
        </p:spPr>
      </p:pic>
    </p:spTree>
    <p:extLst>
      <p:ext uri="{BB962C8B-B14F-4D97-AF65-F5344CB8AC3E}">
        <p14:creationId xmlns:p14="http://schemas.microsoft.com/office/powerpoint/2010/main" val="348838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FDE550-8739-6248-8236-CF4B7BAABD2C}"/>
              </a:ext>
            </a:extLst>
          </p:cNvPr>
          <p:cNvSpPr>
            <a:spLocks noGrp="1"/>
          </p:cNvSpPr>
          <p:nvPr>
            <p:ph type="title"/>
          </p:nvPr>
        </p:nvSpPr>
        <p:spPr/>
        <p:txBody>
          <a:bodyPr/>
          <a:lstStyle/>
          <a:p>
            <a:r>
              <a:rPr lang="da-DK" dirty="0"/>
              <a:t>Table </a:t>
            </a:r>
            <a:r>
              <a:rPr lang="da-DK" dirty="0" smtClean="0"/>
              <a:t>1.1</a:t>
            </a:r>
            <a:br>
              <a:rPr lang="da-DK" dirty="0" smtClean="0"/>
            </a:br>
            <a:r>
              <a:rPr lang="en-US" dirty="0"/>
              <a:t>Variables for market segmentation</a:t>
            </a:r>
            <a:endParaRPr lang="da-DK"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08" y="1809178"/>
            <a:ext cx="8195984" cy="3753422"/>
          </a:xfrm>
          <a:prstGeom prst="rect">
            <a:avLst/>
          </a:prstGeom>
        </p:spPr>
      </p:pic>
    </p:spTree>
    <p:extLst>
      <p:ext uri="{BB962C8B-B14F-4D97-AF65-F5344CB8AC3E}">
        <p14:creationId xmlns:p14="http://schemas.microsoft.com/office/powerpoint/2010/main" val="3291871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066EC-B330-7146-B7FB-0EC5017D25C4}"/>
              </a:ext>
            </a:extLst>
          </p:cNvPr>
          <p:cNvSpPr>
            <a:spLocks noGrp="1"/>
          </p:cNvSpPr>
          <p:nvPr>
            <p:ph type="title"/>
          </p:nvPr>
        </p:nvSpPr>
        <p:spPr>
          <a:xfrm>
            <a:off x="457200" y="255668"/>
            <a:ext cx="8229600" cy="1569522"/>
          </a:xfrm>
        </p:spPr>
        <p:txBody>
          <a:bodyPr/>
          <a:lstStyle/>
          <a:p>
            <a:r>
              <a:rPr lang="da-DK" dirty="0"/>
              <a:t>Table </a:t>
            </a:r>
            <a:r>
              <a:rPr lang="da-DK" dirty="0" smtClean="0"/>
              <a:t>1.2</a:t>
            </a:r>
            <a:br>
              <a:rPr lang="da-DK" dirty="0" smtClean="0"/>
            </a:br>
            <a:r>
              <a:rPr lang="en-US" dirty="0"/>
              <a:t>Interdisciplinary research issues in consumer </a:t>
            </a:r>
            <a:r>
              <a:rPr lang="en-US" dirty="0" err="1" smtClean="0"/>
              <a:t>behaviour</a:t>
            </a:r>
            <a:endParaRPr lang="da-DK"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2439" y="1882528"/>
            <a:ext cx="5099123" cy="4515437"/>
          </a:xfrm>
          <a:prstGeom prst="rect">
            <a:avLst/>
          </a:prstGeom>
        </p:spPr>
      </p:pic>
    </p:spTree>
    <p:extLst>
      <p:ext uri="{BB962C8B-B14F-4D97-AF65-F5344CB8AC3E}">
        <p14:creationId xmlns:p14="http://schemas.microsoft.com/office/powerpoint/2010/main" val="3423122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066EC-B330-7146-B7FB-0EC5017D25C4}"/>
              </a:ext>
            </a:extLst>
          </p:cNvPr>
          <p:cNvSpPr>
            <a:spLocks noGrp="1"/>
          </p:cNvSpPr>
          <p:nvPr>
            <p:ph type="title"/>
          </p:nvPr>
        </p:nvSpPr>
        <p:spPr>
          <a:xfrm>
            <a:off x="457200" y="210403"/>
            <a:ext cx="8229600" cy="1617452"/>
          </a:xfrm>
        </p:spPr>
        <p:txBody>
          <a:bodyPr/>
          <a:lstStyle/>
          <a:p>
            <a:r>
              <a:rPr lang="da-DK" dirty="0"/>
              <a:t>Table </a:t>
            </a:r>
            <a:r>
              <a:rPr lang="da-DK" dirty="0" smtClean="0"/>
              <a:t>1.3</a:t>
            </a:r>
            <a:br>
              <a:rPr lang="da-DK" dirty="0" smtClean="0"/>
            </a:br>
            <a:r>
              <a:rPr lang="en-US" dirty="0"/>
              <a:t>Positivist vs </a:t>
            </a:r>
            <a:r>
              <a:rPr lang="en-US" dirty="0" err="1"/>
              <a:t>interpretivist</a:t>
            </a:r>
            <a:r>
              <a:rPr lang="en-US" dirty="0"/>
              <a:t> approaches to consumer </a:t>
            </a:r>
            <a:r>
              <a:rPr lang="en-US" dirty="0" err="1"/>
              <a:t>behaviour</a:t>
            </a:r>
            <a:endParaRPr lang="da-DK"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008" y="2430906"/>
            <a:ext cx="8195984" cy="2866639"/>
          </a:xfrm>
          <a:prstGeom prst="rect">
            <a:avLst/>
          </a:prstGeom>
        </p:spPr>
      </p:pic>
      <p:sp>
        <p:nvSpPr>
          <p:cNvPr id="6" name="TextBox 5"/>
          <p:cNvSpPr txBox="1"/>
          <p:nvPr/>
        </p:nvSpPr>
        <p:spPr>
          <a:xfrm>
            <a:off x="361950" y="5945773"/>
            <a:ext cx="8371202" cy="338554"/>
          </a:xfrm>
          <a:prstGeom prst="rect">
            <a:avLst/>
          </a:prstGeom>
          <a:noFill/>
        </p:spPr>
        <p:txBody>
          <a:bodyPr wrap="none" rtlCol="0">
            <a:spAutoFit/>
          </a:bodyPr>
          <a:lstStyle/>
          <a:p>
            <a:r>
              <a:rPr lang="en-US" sz="800" i="1" dirty="0"/>
              <a:t>Source</a:t>
            </a:r>
            <a:r>
              <a:rPr lang="en-US" sz="800" dirty="0"/>
              <a:t>: Adapted from Laurel A. Hudson and Julie L. </a:t>
            </a:r>
            <a:r>
              <a:rPr lang="en-US" sz="800" dirty="0" err="1"/>
              <a:t>Ozanne</a:t>
            </a:r>
            <a:r>
              <a:rPr lang="en-US" sz="800" dirty="0"/>
              <a:t>, ‘Alternative ways of seeking knowledge in consumer research', </a:t>
            </a:r>
            <a:r>
              <a:rPr lang="en-US" sz="800" i="1" dirty="0"/>
              <a:t>Journal </a:t>
            </a:r>
            <a:r>
              <a:rPr lang="en-US" sz="800" i="1" dirty="0" smtClean="0"/>
              <a:t>of Consumer </a:t>
            </a:r>
            <a:r>
              <a:rPr lang="en-US" sz="800" i="1" dirty="0"/>
              <a:t>Research </a:t>
            </a:r>
            <a:r>
              <a:rPr lang="en-US" sz="800" dirty="0"/>
              <a:t>14(4) (1988): </a:t>
            </a:r>
            <a:r>
              <a:rPr lang="en-US" sz="800" dirty="0" smtClean="0"/>
              <a:t>508–21.</a:t>
            </a:r>
          </a:p>
          <a:p>
            <a:r>
              <a:rPr lang="en-US" sz="800" dirty="0" smtClean="0"/>
              <a:t>Copyright © </a:t>
            </a:r>
            <a:r>
              <a:rPr lang="en-US" sz="800" dirty="0"/>
              <a:t>1988, Oxford University Press by permission of Oxford University </a:t>
            </a:r>
            <a:r>
              <a:rPr lang="en-US" sz="800" dirty="0" smtClean="0"/>
              <a:t>Press.</a:t>
            </a:r>
            <a:endParaRPr lang="en-IN" sz="800" dirty="0" err="1" smtClean="0"/>
          </a:p>
        </p:txBody>
      </p:sp>
    </p:spTree>
    <p:extLst>
      <p:ext uri="{BB962C8B-B14F-4D97-AF65-F5344CB8AC3E}">
        <p14:creationId xmlns:p14="http://schemas.microsoft.com/office/powerpoint/2010/main" val="1377466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344</TotalTime>
  <Words>1398</Words>
  <Application>Microsoft Office PowerPoint</Application>
  <PresentationFormat>On-screen Show (4:3)</PresentationFormat>
  <Paragraphs>78</Paragraphs>
  <Slides>16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ＭＳ Ｐゴシック</vt:lpstr>
      <vt:lpstr>Arial</vt:lpstr>
      <vt:lpstr>Times New Roman</vt:lpstr>
      <vt:lpstr>Verdana</vt:lpstr>
      <vt:lpstr>Wingdings</vt:lpstr>
      <vt:lpstr>508 Lecture</vt:lpstr>
      <vt:lpstr>1_Default Design</vt:lpstr>
      <vt:lpstr>PowerPoint Presentation</vt:lpstr>
      <vt:lpstr>Consumer behaviour: people in the marketplace</vt:lpstr>
      <vt:lpstr>Figure 1.1 Some issues that arise during stages in the consumption process</vt:lpstr>
      <vt:lpstr>Consumer research and marketing strategy</vt:lpstr>
      <vt:lpstr>Consumer behaviour as a field of study</vt:lpstr>
      <vt:lpstr>Figure 1.2 The pyramid of consumer behaviour</vt:lpstr>
      <vt:lpstr>Table 1.1 Variables for market segmentation</vt:lpstr>
      <vt:lpstr>Table 1.2 Interdisciplinary research issues in consumer behaviour</vt:lpstr>
      <vt:lpstr>Table 1.3 Positivist vs interpretivist approaches to consumer behaviour</vt:lpstr>
      <vt:lpstr>Consumer culture</vt:lpstr>
      <vt:lpstr>Global consumer culture</vt:lpstr>
      <vt:lpstr>A global consumer? </vt:lpstr>
      <vt:lpstr>Politics of consumption</vt:lpstr>
      <vt:lpstr>Dark sides of consumer culture</vt:lpstr>
      <vt:lpstr>Table 1.4 Political consumption activities among food consumers in four European countries (percentage of population) (all result: p = &lt; 0.0001)</vt:lpstr>
      <vt:lpstr>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Vivekan G</cp:lastModifiedBy>
  <cp:revision>151</cp:revision>
  <dcterms:created xsi:type="dcterms:W3CDTF">2014-07-14T20:04:21Z</dcterms:created>
  <dcterms:modified xsi:type="dcterms:W3CDTF">2019-09-09T07:07:41Z</dcterms:modified>
</cp:coreProperties>
</file>