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335" r:id="rId3"/>
    <p:sldId id="319" r:id="rId4"/>
    <p:sldId id="349" r:id="rId5"/>
    <p:sldId id="332" r:id="rId6"/>
    <p:sldId id="350" r:id="rId7"/>
    <p:sldId id="347" r:id="rId8"/>
    <p:sldId id="348" r:id="rId9"/>
    <p:sldId id="32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8" userDrawn="1">
          <p15:clr>
            <a:srgbClr val="A4A3A4"/>
          </p15:clr>
        </p15:guide>
        <p15:guide id="4" orient="horz" pos="528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pos="5448" userDrawn="1">
          <p15:clr>
            <a:srgbClr val="A4A3A4"/>
          </p15:clr>
        </p15:guide>
        <p15:guide id="7" orient="horz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1" autoAdjust="0"/>
    <p:restoredTop sz="90634" autoAdjust="0"/>
  </p:normalViewPr>
  <p:slideViewPr>
    <p:cSldViewPr>
      <p:cViewPr varScale="1">
        <p:scale>
          <a:sx n="100" d="100"/>
          <a:sy n="100" d="100"/>
        </p:scale>
        <p:origin x="2046" y="72"/>
      </p:cViewPr>
      <p:guideLst>
        <p:guide orient="horz" pos="2160"/>
        <p:guide pos="2880"/>
        <p:guide pos="318"/>
        <p:guide orient="horz" pos="528"/>
        <p:guide orient="horz" pos="912"/>
        <p:guide pos="5448"/>
        <p:guide orient="horz" pos="3888"/>
      </p:guideLst>
    </p:cSldViewPr>
  </p:slideViewPr>
  <p:outlineViewPr>
    <p:cViewPr>
      <p:scale>
        <a:sx n="33" d="100"/>
        <a:sy n="33" d="100"/>
      </p:scale>
      <p:origin x="0" y="4725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252F511-7E5D-3569-77F9-110C5249F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6DF1B96-D68B-C2C4-063A-D7124DC6D0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eaLnBrk="1" hangingPunct="1">
              <a:spcBef>
                <a:spcPct val="0"/>
              </a:spcBef>
            </a:pPr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044A030-889F-3BC2-27C9-8B5DC0E45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3D451-7199-4855-8FA3-3F40C4D7AD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9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Table 1.3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Community for Responsible Research in Business and Management’s seven principles of responsible research</a:t>
            </a:r>
            <a:endParaRPr lang="en-IN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0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29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8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A77B68EE-E7A4-99F0-4B7F-2F36A794A3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5738" y="6416675"/>
            <a:ext cx="8642350" cy="1889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© 2023 Pearson Education Limited. All Rights Reserved.</a:t>
            </a:r>
            <a:endParaRPr lang="en-GB" sz="1200" dirty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earson Logo">
            <a:extLst>
              <a:ext uri="{FF2B5EF4-FFF2-40B4-BE49-F238E27FC236}">
                <a16:creationId xmlns:a16="http://schemas.microsoft.com/office/drawing/2014/main" id="{E4704ED4-5641-50C4-5BC3-ADAD3AF47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76988"/>
            <a:ext cx="917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12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userDrawn="1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 rot="5400000">
            <a:off x="392907" y="-97630"/>
            <a:ext cx="6010275" cy="6437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5594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AD50F4A-07D5-7702-DE17-E99D2EA08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81488"/>
            <a:ext cx="156686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1E084FC9-B590-815B-6F06-1CD1DF277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14863"/>
            <a:ext cx="1295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79387" y="115887"/>
            <a:ext cx="8785225" cy="3603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 rot="5400000">
            <a:off x="1783556" y="-1054894"/>
            <a:ext cx="5576887" cy="8785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851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 dirty="0">
              <a:sym typeface="Arial"/>
            </a:endParaRPr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923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51F610C-D336-A926-D11C-79F6C814E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14863"/>
            <a:ext cx="1295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0183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179387" y="115887"/>
            <a:ext cx="8785225" cy="3603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87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B5E6BE73-82B5-7002-9B19-BEEB24C00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14863"/>
            <a:ext cx="1295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458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490BFE1-499B-B611-8753-2B2CC852F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81488"/>
            <a:ext cx="156686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4A3E7DD3-58F4-25EA-CD58-2143FF4F2B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14863"/>
            <a:ext cx="1295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179387" y="115887"/>
            <a:ext cx="8785225" cy="3603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179388" y="549275"/>
            <a:ext cx="4316412" cy="55768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4648200" y="549275"/>
            <a:ext cx="4316413" cy="55768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601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25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600200" y="6429345"/>
            <a:ext cx="7162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1" dirty="0">
                <a:ea typeface="Verdana" panose="020B0604030504040204" pitchFamily="34" charset="0"/>
                <a:cs typeface="Verdana" panose="020B0604030504040204" pitchFamily="34" charset="0"/>
              </a:rPr>
              <a:t>Copyright © 2023, 2019, 2016, 2012 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26D054F-4F68-98C6-7454-68A873AAA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81488"/>
            <a:ext cx="156686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0498DE2C-D743-1E3E-9876-78F33B5023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14863"/>
            <a:ext cx="1295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79387" y="115887"/>
            <a:ext cx="8785225" cy="3603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79387" y="549275"/>
            <a:ext cx="8785225" cy="5576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471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2780C17A-A20E-12E6-54AD-DC88322919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5738" y="6416675"/>
            <a:ext cx="8642350" cy="1889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© 2023 Pearson Education Limited. All Rights Reserved.</a:t>
            </a:r>
            <a:endParaRPr lang="en-GB" sz="1200" dirty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earson Logo">
            <a:extLst>
              <a:ext uri="{FF2B5EF4-FFF2-40B4-BE49-F238E27FC236}">
                <a16:creationId xmlns:a16="http://schemas.microsoft.com/office/drawing/2014/main" id="{0FD28D7D-542C-361F-9C81-50B577070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76988"/>
            <a:ext cx="917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8C456310-1237-A7BC-F4CB-6B08E64168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5738" y="6416675"/>
            <a:ext cx="8642350" cy="1889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© 2023 Pearson Education Limited. All Rights Reserved.</a:t>
            </a:r>
            <a:endParaRPr lang="en-GB" sz="1200" dirty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Pearson Logo">
            <a:extLst>
              <a:ext uri="{FF2B5EF4-FFF2-40B4-BE49-F238E27FC236}">
                <a16:creationId xmlns:a16="http://schemas.microsoft.com/office/drawing/2014/main" id="{4DC53DCB-37B2-4D8E-AB22-87FD25C9C33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76988"/>
            <a:ext cx="917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16;p3">
            <a:extLst>
              <a:ext uri="{FF2B5EF4-FFF2-40B4-BE49-F238E27FC236}">
                <a16:creationId xmlns:a16="http://schemas.microsoft.com/office/drawing/2014/main" id="{6DA498B7-8E85-36AC-9709-743128592DB2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79388" y="115888"/>
            <a:ext cx="8785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panose="020B0604020202020204" pitchFamily="34" charset="0"/>
            </a:endParaRPr>
          </a:p>
        </p:txBody>
      </p:sp>
      <p:sp>
        <p:nvSpPr>
          <p:cNvPr id="2051" name="Google Shape;17;p3">
            <a:extLst>
              <a:ext uri="{FF2B5EF4-FFF2-40B4-BE49-F238E27FC236}">
                <a16:creationId xmlns:a16="http://schemas.microsoft.com/office/drawing/2014/main" id="{CAC9F2A3-B3D3-3955-D16A-3D48FA3966A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79388" y="549275"/>
            <a:ext cx="8785225" cy="557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panose="020B0604020202020204" pitchFamily="34" charset="0"/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4BF2102D-F610-0688-1378-7FBAB90B7E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5738" y="6416675"/>
            <a:ext cx="8642350" cy="1889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© 2023 Pearson Education Limited. All Rights Reserved.</a:t>
            </a:r>
            <a:endParaRPr lang="en-GB" sz="1200" dirty="0">
              <a:solidFill>
                <a:srgbClr val="000000"/>
              </a:solidFill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3" name="Picture 8" descr="Pearson Logo">
            <a:extLst>
              <a:ext uri="{FF2B5EF4-FFF2-40B4-BE49-F238E27FC236}">
                <a16:creationId xmlns:a16="http://schemas.microsoft.com/office/drawing/2014/main" id="{295A4536-DE87-8B59-1C19-B0169EF90EE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76988"/>
            <a:ext cx="917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81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28E03AC-D2C5-4AA0-F25F-E92545276E3C}"/>
              </a:ext>
            </a:extLst>
          </p:cNvPr>
          <p:cNvSpPr txBox="1">
            <a:spLocks/>
          </p:cNvSpPr>
          <p:nvPr/>
        </p:nvSpPr>
        <p:spPr bwMode="auto">
          <a:xfrm>
            <a:off x="4602163" y="2852738"/>
            <a:ext cx="4160837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525" marR="0" lvl="0" indent="-952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Chapter 1</a:t>
            </a:r>
          </a:p>
          <a:p>
            <a:pPr marL="9525" marR="0" lvl="0" indent="-952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Research, reflective diaries and the purpose of this book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A0432261-FED1-3A23-B0B7-5991A7E80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74" y="1857090"/>
            <a:ext cx="3222625" cy="43773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13EAB-6794-E87B-6ED2-6F40C684A026}"/>
              </a:ext>
            </a:extLst>
          </p:cNvPr>
          <p:cNvSpPr txBox="1">
            <a:spLocks/>
          </p:cNvSpPr>
          <p:nvPr/>
        </p:nvSpPr>
        <p:spPr bwMode="auto">
          <a:xfrm>
            <a:off x="361950" y="258763"/>
            <a:ext cx="84010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Research Methods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for Business Students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IN" sz="2800" b="0" i="0" u="none" strike="noStrike" kern="0" cap="none" spc="0" normalizeH="0" baseline="0" noProof="0" dirty="0">
                <a:ln>
                  <a:noFill/>
                </a:ln>
                <a:solidFill>
                  <a:srgbClr val="007BA4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Ninth Edition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"/>
          <p:cNvSpPr>
            <a:spLocks noGrp="1"/>
          </p:cNvSpPr>
          <p:nvPr>
            <p:ph type="title" idx="4294967295"/>
          </p:nvPr>
        </p:nvSpPr>
        <p:spPr>
          <a:xfrm>
            <a:off x="485775" y="342900"/>
            <a:ext cx="8229600" cy="694278"/>
          </a:xfrm>
        </p:spPr>
        <p:txBody>
          <a:bodyPr anchor="ctr"/>
          <a:lstStyle/>
          <a:p>
            <a:r>
              <a:rPr lang="en-US" sz="3200" b="1" dirty="0"/>
              <a:t>Learning Objectives</a:t>
            </a:r>
          </a:p>
        </p:txBody>
      </p:sp>
      <p:sp>
        <p:nvSpPr>
          <p:cNvPr id="3" name="Learning Objective List"/>
          <p:cNvSpPr>
            <a:spLocks noGrp="1"/>
          </p:cNvSpPr>
          <p:nvPr>
            <p:ph idx="1"/>
          </p:nvPr>
        </p:nvSpPr>
        <p:spPr>
          <a:xfrm>
            <a:off x="495300" y="1371600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i="1" dirty="0"/>
              <a:t>By the end of this chapter you should be able to:</a:t>
            </a:r>
          </a:p>
          <a:p>
            <a:pPr marL="257175" indent="-257175">
              <a:spcBef>
                <a:spcPts val="600"/>
              </a:spcBef>
              <a:buSzPct val="100000"/>
            </a:pPr>
            <a:r>
              <a:rPr lang="en-GB" sz="2400" dirty="0">
                <a:effectLst/>
              </a:rPr>
              <a:t>define the nature of research;</a:t>
            </a:r>
          </a:p>
          <a:p>
            <a:pPr marL="257175" indent="-257175">
              <a:spcBef>
                <a:spcPts val="600"/>
              </a:spcBef>
              <a:buSzPct val="100000"/>
            </a:pPr>
            <a:r>
              <a:rPr lang="en-GB" sz="2400" dirty="0">
                <a:effectLst/>
              </a:rPr>
              <a:t>outline the features of business and management research;</a:t>
            </a:r>
          </a:p>
          <a:p>
            <a:pPr marL="257175" indent="-257175">
              <a:spcBef>
                <a:spcPts val="600"/>
              </a:spcBef>
              <a:buSzPct val="100000"/>
            </a:pPr>
            <a:r>
              <a:rPr lang="en-GB" sz="2400" dirty="0">
                <a:effectLst/>
              </a:rPr>
              <a:t>recall the stages you will need to complete (and revisit) as part of your research process;</a:t>
            </a:r>
          </a:p>
          <a:p>
            <a:pPr marL="257175" indent="-257175">
              <a:spcBef>
                <a:spcPts val="600"/>
              </a:spcBef>
              <a:buSzPct val="100000"/>
            </a:pPr>
            <a:r>
              <a:rPr lang="en-GB" sz="2400" dirty="0">
                <a:effectLst/>
              </a:rPr>
              <a:t>understand the importance of keeping a reflective diary;</a:t>
            </a:r>
          </a:p>
          <a:p>
            <a:pPr marL="257175" indent="-257175">
              <a:spcBef>
                <a:spcPts val="600"/>
              </a:spcBef>
              <a:buSzPct val="100000"/>
            </a:pPr>
            <a:r>
              <a:rPr lang="en-GB" sz="2400" dirty="0">
                <a:effectLst/>
              </a:rPr>
              <a:t>recognise the purpose, structure and features of this book;</a:t>
            </a:r>
          </a:p>
          <a:p>
            <a:pPr marL="257175" indent="-257175">
              <a:spcBef>
                <a:spcPts val="600"/>
              </a:spcBef>
              <a:buSzPct val="100000"/>
            </a:pPr>
            <a:r>
              <a:rPr lang="en-GB" sz="2400" dirty="0">
                <a:effectLst/>
              </a:rPr>
              <a:t>progress your research project by starting to make entries in your reflective diary or notebook.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79339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504824" y="438150"/>
            <a:ext cx="8410575" cy="1600200"/>
          </a:xfrm>
        </p:spPr>
        <p:txBody>
          <a:bodyPr anchor="t"/>
          <a:lstStyle/>
          <a:p>
            <a:r>
              <a:rPr lang="en-US" sz="3200" b="1" dirty="0"/>
              <a:t>Table 1.1 </a:t>
            </a:r>
            <a:br>
              <a:rPr lang="en-US" sz="3200" b="1" dirty="0"/>
            </a:br>
            <a:r>
              <a:rPr lang="en-US" sz="3200" b="1" dirty="0"/>
              <a:t>A taxonomy for considering the ‘relevance gap’ in relation to managerial knowledge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87BEF-367C-CF52-7AC5-A4104C0B7DB5}"/>
              </a:ext>
            </a:extLst>
          </p:cNvPr>
          <p:cNvSpPr txBox="1"/>
          <p:nvPr/>
        </p:nvSpPr>
        <p:spPr>
          <a:xfrm>
            <a:off x="419100" y="6019800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u="none" strike="noStrike" baseline="0" dirty="0">
                <a:latin typeface="+mj-lt"/>
              </a:rPr>
              <a:t>Source</a:t>
            </a:r>
            <a:r>
              <a:rPr lang="en-US" sz="800" b="0" u="none" strike="noStrike" baseline="0" dirty="0">
                <a:latin typeface="+mj-lt"/>
              </a:rPr>
              <a:t>:</a:t>
            </a:r>
            <a:r>
              <a:rPr lang="en-US" sz="800" b="0" i="1" u="none" strike="noStrike" baseline="0" dirty="0">
                <a:latin typeface="+mj-lt"/>
              </a:rPr>
              <a:t> </a:t>
            </a:r>
            <a:r>
              <a:rPr lang="en-US" sz="800" b="0" i="0" u="none" strike="noStrike" baseline="0" dirty="0">
                <a:latin typeface="+mj-lt"/>
              </a:rPr>
              <a:t>Developed from Hodgkinson et al. (2001)</a:t>
            </a:r>
            <a:endParaRPr lang="en-IN" sz="800" dirty="0" err="1">
              <a:latin typeface="+mj-lt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90FBB8F-9D07-43E7-1B51-4EF8DDD58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3" y="2414419"/>
            <a:ext cx="8148934" cy="23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5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504825" y="396304"/>
            <a:ext cx="8229600" cy="1508696"/>
          </a:xfrm>
        </p:spPr>
        <p:txBody>
          <a:bodyPr/>
          <a:lstStyle/>
          <a:p>
            <a:r>
              <a:rPr lang="en-US" sz="3200" b="1" dirty="0"/>
              <a:t>Table 1.2 </a:t>
            </a:r>
            <a:br>
              <a:rPr lang="en-US" sz="3200" b="1" dirty="0"/>
            </a:br>
            <a:r>
              <a:rPr lang="en-US" sz="3200" b="1" dirty="0"/>
              <a:t>Practitioner and management researcher orientations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E5DCF-4380-9F27-E366-42182EF3484A}"/>
              </a:ext>
            </a:extLst>
          </p:cNvPr>
          <p:cNvSpPr txBox="1"/>
          <p:nvPr/>
        </p:nvSpPr>
        <p:spPr>
          <a:xfrm>
            <a:off x="419100" y="6019800"/>
            <a:ext cx="20954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u="none" strike="noStrike" baseline="0" dirty="0">
                <a:latin typeface="+mj-lt"/>
              </a:rPr>
              <a:t>Source</a:t>
            </a:r>
            <a:r>
              <a:rPr lang="en-US" sz="800" b="0" u="none" strike="noStrike" baseline="0" dirty="0">
                <a:latin typeface="+mj-lt"/>
              </a:rPr>
              <a:t>:</a:t>
            </a:r>
            <a:r>
              <a:rPr lang="en-US" sz="800" b="0" i="1" u="none" strike="noStrike" baseline="0" dirty="0">
                <a:latin typeface="+mj-lt"/>
              </a:rPr>
              <a:t> </a:t>
            </a:r>
            <a:r>
              <a:rPr lang="en-US" sz="800" b="0" i="0" u="none" strike="noStrike" baseline="0" dirty="0">
                <a:latin typeface="+mj-lt"/>
              </a:rPr>
              <a:t>Developed from Saunders (2011)</a:t>
            </a:r>
            <a:endParaRPr lang="en-IN" sz="800" dirty="0" err="1">
              <a:latin typeface="+mj-lt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84E5B9-9965-691F-58C5-05436E64B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9" y="1983273"/>
            <a:ext cx="7525402" cy="398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1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344C14FA-AC28-7601-B7A3-27A035517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0" y="817760"/>
            <a:ext cx="7304081" cy="5250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FF284A-0CC7-4514-D471-4179D9D8F0F2}"/>
              </a:ext>
            </a:extLst>
          </p:cNvPr>
          <p:cNvSpPr txBox="1"/>
          <p:nvPr/>
        </p:nvSpPr>
        <p:spPr>
          <a:xfrm>
            <a:off x="419100" y="6019800"/>
            <a:ext cx="2569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u="none" strike="noStrike" baseline="0" dirty="0">
                <a:latin typeface="+mj-lt"/>
              </a:rPr>
              <a:t>Source</a:t>
            </a:r>
            <a:r>
              <a:rPr lang="en-US" sz="800" b="0" u="none" strike="noStrike" baseline="0" dirty="0">
                <a:latin typeface="+mj-lt"/>
              </a:rPr>
              <a:t>:</a:t>
            </a:r>
            <a:r>
              <a:rPr lang="en-US" sz="800" b="0" i="1" u="none" strike="noStrike" baseline="0" dirty="0">
                <a:latin typeface="+mj-lt"/>
              </a:rPr>
              <a:t> </a:t>
            </a:r>
            <a:r>
              <a:rPr lang="en-US" sz="800" b="0" i="0" u="none" strike="noStrike" baseline="0" dirty="0">
                <a:latin typeface="+mj-lt"/>
              </a:rPr>
              <a:t>Developed from McKiernan and Tsui (2020)</a:t>
            </a:r>
            <a:endParaRPr lang="en-IN" sz="8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00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85775" y="409575"/>
            <a:ext cx="8229600" cy="1066800"/>
          </a:xfrm>
        </p:spPr>
        <p:txBody>
          <a:bodyPr/>
          <a:lstStyle/>
          <a:p>
            <a:r>
              <a:rPr lang="en-US" sz="3400" b="1" dirty="0"/>
              <a:t>Figure 1.1 </a:t>
            </a:r>
            <a:br>
              <a:rPr lang="en-US" sz="3400" b="1" dirty="0"/>
            </a:br>
            <a:r>
              <a:rPr lang="en-US" sz="3400" b="1" dirty="0"/>
              <a:t>Basic and applied research</a:t>
            </a:r>
          </a:p>
        </p:txBody>
      </p:sp>
      <p:sp>
        <p:nvSpPr>
          <p:cNvPr id="2" name="Caption"/>
          <p:cNvSpPr>
            <a:spLocks noGrp="1"/>
          </p:cNvSpPr>
          <p:nvPr>
            <p:ph type="body" sz="quarter" idx="13"/>
          </p:nvPr>
        </p:nvSpPr>
        <p:spPr>
          <a:xfrm>
            <a:off x="685800" y="5943600"/>
            <a:ext cx="8001000" cy="304800"/>
          </a:xfrm>
        </p:spPr>
        <p:txBody>
          <a:bodyPr/>
          <a:lstStyle/>
          <a:p>
            <a:r>
              <a:rPr lang="en-US" sz="800" dirty="0"/>
              <a:t> 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E59E7E-8B01-53DE-018B-2695E77EB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1" y="1517727"/>
            <a:ext cx="5921898" cy="4463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BFFCCE-43B5-573A-D881-760A76F54989}"/>
              </a:ext>
            </a:extLst>
          </p:cNvPr>
          <p:cNvSpPr txBox="1"/>
          <p:nvPr/>
        </p:nvSpPr>
        <p:spPr>
          <a:xfrm>
            <a:off x="419100" y="6019800"/>
            <a:ext cx="49744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u="none" strike="noStrike" baseline="0" dirty="0">
                <a:latin typeface="+mj-lt"/>
              </a:rPr>
              <a:t>Sources</a:t>
            </a:r>
            <a:r>
              <a:rPr lang="en-US" sz="800" b="0" u="none" strike="noStrike" baseline="0" dirty="0">
                <a:latin typeface="+mj-lt"/>
              </a:rPr>
              <a:t>:</a:t>
            </a:r>
            <a:r>
              <a:rPr lang="en-US" sz="800" b="0" i="1" u="none" strike="noStrike" baseline="0" dirty="0">
                <a:latin typeface="+mj-lt"/>
              </a:rPr>
              <a:t> </a:t>
            </a:r>
            <a:r>
              <a:rPr lang="en-US" sz="800" b="0" i="0" u="none" strike="noStrike" baseline="0" dirty="0">
                <a:latin typeface="+mj-lt"/>
              </a:rPr>
              <a:t>Authors’ experience; </a:t>
            </a:r>
            <a:r>
              <a:rPr lang="en-US" sz="800" b="0" i="0" u="none" strike="noStrike" baseline="0" dirty="0" err="1">
                <a:latin typeface="+mj-lt"/>
              </a:rPr>
              <a:t>Easterby</a:t>
            </a:r>
            <a:r>
              <a:rPr lang="en-US" sz="800" b="0" i="0" u="none" strike="noStrike" baseline="0" dirty="0">
                <a:latin typeface="+mj-lt"/>
              </a:rPr>
              <a:t>-Smith et al. (2021); Hedrick et al. (1993), MacIntosh et al. (2017)</a:t>
            </a:r>
            <a:endParaRPr lang="en-IN" sz="8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51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85775" y="409575"/>
            <a:ext cx="8229600" cy="1066800"/>
          </a:xfrm>
        </p:spPr>
        <p:txBody>
          <a:bodyPr/>
          <a:lstStyle/>
          <a:p>
            <a:r>
              <a:rPr lang="en-US" sz="3400" b="1" dirty="0"/>
              <a:t>Figure 1.2 </a:t>
            </a:r>
            <a:br>
              <a:rPr lang="en-US" sz="3400" b="1" dirty="0"/>
            </a:br>
            <a:r>
              <a:rPr lang="en-US" sz="3400" b="1" dirty="0"/>
              <a:t>The research process (1 of 2)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AD5AE68-596D-BEDE-D7F0-08774FAB2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75" y="1551652"/>
            <a:ext cx="5852450" cy="4394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A4809B-C562-21AC-97DE-7842B97BC8E6}"/>
              </a:ext>
            </a:extLst>
          </p:cNvPr>
          <p:cNvSpPr txBox="1"/>
          <p:nvPr/>
        </p:nvSpPr>
        <p:spPr>
          <a:xfrm>
            <a:off x="419100" y="6019800"/>
            <a:ext cx="3185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u="none" strike="noStrike" baseline="0" dirty="0">
                <a:latin typeface="+mj-lt"/>
              </a:rPr>
              <a:t>Source</a:t>
            </a:r>
            <a:r>
              <a:rPr lang="en-US" sz="800" b="0" u="none" strike="noStrike" baseline="0" dirty="0">
                <a:latin typeface="+mj-lt"/>
              </a:rPr>
              <a:t>:</a:t>
            </a:r>
            <a:r>
              <a:rPr lang="en-US" sz="800" b="0" i="1" u="none" strike="noStrike" baseline="0" dirty="0">
                <a:latin typeface="+mj-lt"/>
              </a:rPr>
              <a:t> </a:t>
            </a:r>
            <a:r>
              <a:rPr lang="en-US" sz="800" b="0" i="0" u="none" strike="noStrike" baseline="0" dirty="0">
                <a:latin typeface="+mj-lt"/>
              </a:rPr>
              <a:t>© Mark Saunders, Philip Lewis and Adrian Thornhill 2022</a:t>
            </a:r>
            <a:endParaRPr lang="en-IN" sz="8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511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85775" y="409575"/>
            <a:ext cx="8229600" cy="1066800"/>
          </a:xfrm>
        </p:spPr>
        <p:txBody>
          <a:bodyPr/>
          <a:lstStyle/>
          <a:p>
            <a:r>
              <a:rPr lang="en-US" sz="3400" b="1" dirty="0"/>
              <a:t>Figure 1.2 </a:t>
            </a:r>
            <a:br>
              <a:rPr lang="en-US" sz="3400" b="1" dirty="0"/>
            </a:br>
            <a:r>
              <a:rPr lang="en-US" sz="3400" b="1" dirty="0"/>
              <a:t>The research process (2 of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99ACD-FD4B-00A7-328B-E55F259D5955}"/>
              </a:ext>
            </a:extLst>
          </p:cNvPr>
          <p:cNvSpPr txBox="1"/>
          <p:nvPr/>
        </p:nvSpPr>
        <p:spPr>
          <a:xfrm>
            <a:off x="419100" y="6019800"/>
            <a:ext cx="3185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u="none" strike="noStrike" baseline="0" dirty="0">
                <a:latin typeface="+mj-lt"/>
              </a:rPr>
              <a:t>Source</a:t>
            </a:r>
            <a:r>
              <a:rPr lang="en-US" sz="800" b="0" u="none" strike="noStrike" baseline="0" dirty="0">
                <a:latin typeface="+mj-lt"/>
              </a:rPr>
              <a:t>:</a:t>
            </a:r>
            <a:r>
              <a:rPr lang="en-US" sz="800" b="0" i="1" u="none" strike="noStrike" baseline="0" dirty="0">
                <a:latin typeface="+mj-lt"/>
              </a:rPr>
              <a:t> </a:t>
            </a:r>
            <a:r>
              <a:rPr lang="en-US" sz="800" b="0" i="0" u="none" strike="noStrike" baseline="0" dirty="0">
                <a:latin typeface="+mj-lt"/>
              </a:rPr>
              <a:t>© Mark Saunders, Philip Lewis and Adrian Thornhill 2022</a:t>
            </a:r>
            <a:endParaRPr lang="en-IN" sz="800" dirty="0" err="1">
              <a:latin typeface="+mj-lt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586D763E-9709-8D0B-E672-8A22AE184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39" y="1563640"/>
            <a:ext cx="6938723" cy="44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96124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390</TotalTime>
  <Words>263</Words>
  <Application>Microsoft Office PowerPoint</Application>
  <PresentationFormat>On-screen Show (4:3)</PresentationFormat>
  <Paragraphs>35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Wingdings</vt:lpstr>
      <vt:lpstr>508 Lecture</vt:lpstr>
      <vt:lpstr>2_Default Design</vt:lpstr>
      <vt:lpstr>PowerPoint Presentation</vt:lpstr>
      <vt:lpstr>Learning Objectives</vt:lpstr>
      <vt:lpstr>Table 1.1  A taxonomy for considering the ‘relevance gap’ in relation to managerial knowledge</vt:lpstr>
      <vt:lpstr>Table 1.2  Practitioner and management researcher orientations</vt:lpstr>
      <vt:lpstr>PowerPoint Presentation</vt:lpstr>
      <vt:lpstr>Figure 1.1  Basic and applied research</vt:lpstr>
      <vt:lpstr>Figure 1.2  The research process (1 of 2)</vt:lpstr>
      <vt:lpstr>Figure 1.2  The research process (2 of 2)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Compliant Lecture PowerPoint</dc:title>
  <dc:subject>Research Methods for Business Students</dc:subject>
  <dc:creator>Ben Saunders</dc:creator>
  <cp:keywords>Research Methods</cp:keywords>
  <cp:lastModifiedBy>Raja Babu</cp:lastModifiedBy>
  <cp:revision>160</cp:revision>
  <dcterms:created xsi:type="dcterms:W3CDTF">2014-07-14T20:04:21Z</dcterms:created>
  <dcterms:modified xsi:type="dcterms:W3CDTF">2023-05-09T06:55:12Z</dcterms:modified>
</cp:coreProperties>
</file>